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343" r:id="rId28"/>
    <p:sldId id="282" r:id="rId29"/>
    <p:sldId id="283" r:id="rId30"/>
    <p:sldId id="284" r:id="rId31"/>
    <p:sldId id="344" r:id="rId32"/>
    <p:sldId id="285" r:id="rId33"/>
    <p:sldId id="286" r:id="rId34"/>
    <p:sldId id="287" r:id="rId35"/>
    <p:sldId id="288" r:id="rId36"/>
    <p:sldId id="289"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5" r:id="rId80"/>
    <p:sldId id="336" r:id="rId81"/>
    <p:sldId id="337" r:id="rId82"/>
    <p:sldId id="338" r:id="rId83"/>
    <p:sldId id="339" r:id="rId84"/>
    <p:sldId id="340" r:id="rId85"/>
    <p:sldId id="341" r:id="rId86"/>
    <p:sldId id="342" r:id="rId8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82" d="100"/>
          <a:sy n="82" d="100"/>
        </p:scale>
        <p:origin x="614" y="58"/>
      </p:cViewPr>
      <p:guideLst/>
    </p:cSldViewPr>
  </p:slideViewPr>
  <p:notesTextViewPr>
    <p:cViewPr>
      <p:scale>
        <a:sx n="1" d="1"/>
        <a:sy n="1" d="1"/>
      </p:scale>
      <p:origin x="0" y="0"/>
    </p:cViewPr>
  </p:notesTextViewPr>
  <p:sorterViewPr>
    <p:cViewPr>
      <p:scale>
        <a:sx n="125" d="100"/>
        <a:sy n="125" d="100"/>
      </p:scale>
      <p:origin x="0" y="-44381"/>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notesMaster" Target="notesMasters/notesMaster1.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640521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易错点#df=89802e39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易错点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对“非粮化”现象出现的原因及表现理解有误</a:t>
            </a:r>
            <a:endParaRPr lang="en-US" sz="4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52a3b121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耕地资源的价值</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d7923d33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我国耕地资源的特点</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da88c830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我国耕地资源开发利用现状</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83316dcb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耕地保护与粮食安全</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89802e39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对“非粮化”现象出现的原因及表现理解有误</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f09f561e46103c3b2084f2#tid=68f86d977a4d3800093b1cc6#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2#df=6a7669bb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第三节 耕地与粮食安全</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348472" y="4315968"/>
            <a:ext cx="3099816" cy="914400"/>
          </a:xfrm>
          <a:prstGeom prst="rect">
            <a:avLst/>
          </a:prstGeom>
          <a:noFill/>
          <a:ln/>
        </p:spPr>
        <p:txBody>
          <a:bodyPr wrap="square" lIns="0" tIns="0" rIns="0" bIns="0" rtlCol="0" anchor="ctr"/>
          <a:lstStyle/>
          <a:p>
            <a:pPr algn="ctr">
              <a:lnSpc>
                <a:spcPct val="120000"/>
              </a:lnSpc>
            </a:pPr>
            <a:r>
              <a:rPr lang="en-US" sz="2000" b="1" i="0" dirty="0">
                <a:solidFill>
                  <a:srgbClr val="649226"/>
                </a:solidFill>
                <a:latin typeface="微软雅黑" pitchFamily="34" charset="0"/>
                <a:ea typeface="微软雅黑" pitchFamily="34" charset="-122"/>
                <a:cs typeface="微软雅黑" pitchFamily="34" charset="-120"/>
              </a:rPr>
              <a:t>地理  选择性必修3  资源、环境与国家安全  LJ</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7.xml"/><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0.xml"/><Relationship Id="rId1"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0.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0.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0.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0.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6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8.xml"/><Relationship Id="rId1" Type="http://schemas.openxmlformats.org/officeDocument/2006/relationships/slideLayout" Target="../slideLayouts/slideLayout10.xml"/><Relationship Id="rId4" Type="http://schemas.openxmlformats.org/officeDocument/2006/relationships/image" Target="../media/image18.png"/></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0.xml"/></Relationships>
</file>

<file path=ppt/slides/_rels/slide6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0.xml"/><Relationship Id="rId1" Type="http://schemas.openxmlformats.org/officeDocument/2006/relationships/slideLayout" Target="../slideLayouts/slideLayout5.xml"/></Relationships>
</file>

<file path=ppt/slides/_rels/slide6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1.xml"/><Relationship Id="rId1" Type="http://schemas.openxmlformats.org/officeDocument/2006/relationships/slideLayout" Target="../slideLayouts/slideLayout10.xml"/><Relationship Id="rId4" Type="http://schemas.openxmlformats.org/officeDocument/2006/relationships/image" Target="../media/image20.png"/></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0.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0.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0.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0.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0.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0.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0.xml"/></Relationships>
</file>

<file path=ppt/slides/_rels/slide7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0.xml"/><Relationship Id="rId1" Type="http://schemas.openxmlformats.org/officeDocument/2006/relationships/slideLayout" Target="../slideLayouts/slideLayout10.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0.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0.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0.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0.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0.xml"/></Relationships>
</file>

<file path=ppt/slides/_rels/slide7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6.xml"/><Relationship Id="rId1" Type="http://schemas.openxmlformats.org/officeDocument/2006/relationships/slideLayout" Target="../slideLayouts/slideLayout10.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0.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0.xml"/></Relationships>
</file>

<file path=ppt/slides/_rels/slide8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0.xml"/><Relationship Id="rId1" Type="http://schemas.openxmlformats.org/officeDocument/2006/relationships/slideLayout" Target="../slideLayouts/slideLayout10.xml"/><Relationship Id="rId4" Type="http://schemas.openxmlformats.org/officeDocument/2006/relationships/image" Target="../media/image24.png"/></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10.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10.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10.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7_BD.12_1#05a16c538?pid=538e0545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4.关于图中各省级行政区耕地利用结构的说法，</a:t>
            </a: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13_1#05a16c538.bracket?pid=538e05456&amp;color=0,0,0&amp;vpa=4&amp;vtp=1"/>
          <p:cNvSpPr/>
          <p:nvPr/>
        </p:nvSpPr>
        <p:spPr>
          <a:xfrm>
            <a:off x="7216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7_BD.12_2#05a16c538.choices?pid=538e05456&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A.云南因降水少</a:t>
            </a:r>
            <a:r>
              <a:rPr lang="en-US" altLang="zh-CN" sz="2000" b="0" i="0">
                <a:solidFill>
                  <a:srgbClr val="000000"/>
                </a:solidFill>
                <a:latin typeface="微软雅黑" pitchFamily="34" charset="0"/>
                <a:ea typeface="微软雅黑" pitchFamily="34" charset="-122"/>
                <a:cs typeface="微软雅黑" pitchFamily="34" charset="-120"/>
              </a:rPr>
              <a:t>，旱地比重较大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.西藏的水浇地面积最大</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.福建气候湿润</a:t>
            </a:r>
            <a:r>
              <a:rPr lang="en-US" altLang="zh-CN" sz="2000" b="0" i="0">
                <a:solidFill>
                  <a:srgbClr val="000000"/>
                </a:solidFill>
                <a:latin typeface="微软雅黑" pitchFamily="34" charset="0"/>
                <a:ea typeface="微软雅黑" pitchFamily="34" charset="-122"/>
                <a:cs typeface="微软雅黑" pitchFamily="34" charset="-120"/>
              </a:rPr>
              <a:t>，水田比重最大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.安徽的耕地利用结构主要与降水有关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7_AS.14_1#05a16c538?vop=1&amp;pid=538e05456&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本题考查我国耕地利用结构。云南地处西南地区，主要位于亚热带季风气候区，</a:t>
            </a:r>
            <a:r>
              <a:rPr lang="en-US" altLang="zh-CN" sz="2000" b="0" i="0">
                <a:solidFill>
                  <a:srgbClr val="000000"/>
                </a:solidFill>
                <a:latin typeface="微软雅黑" pitchFamily="34" charset="0"/>
                <a:ea typeface="微软雅黑" pitchFamily="34" charset="-122"/>
                <a:cs typeface="微软雅黑" pitchFamily="34" charset="-120"/>
              </a:rPr>
              <a:t>降水丰富，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而云南旱地比重大的原因是大部分地区为山地</a:t>
            </a:r>
            <a:r>
              <a:rPr lang="en-US" altLang="zh-CN" sz="2000" b="0" i="0" dirty="0">
                <a:solidFill>
                  <a:srgbClr val="000000"/>
                </a:solidFill>
                <a:latin typeface="微软雅黑" pitchFamily="34" charset="0"/>
                <a:ea typeface="微软雅黑" pitchFamily="34" charset="-122"/>
                <a:cs typeface="微软雅黑" pitchFamily="34" charset="-120"/>
              </a:rPr>
              <a:t>，农业生产基础设施落后</a:t>
            </a:r>
            <a:r>
              <a:rPr lang="en-US" altLang="zh-CN" sz="2000" b="0" i="0">
                <a:solidFill>
                  <a:srgbClr val="000000"/>
                </a:solidFill>
                <a:latin typeface="微软雅黑" pitchFamily="34" charset="0"/>
                <a:ea typeface="微软雅黑" pitchFamily="34" charset="-122"/>
                <a:cs typeface="微软雅黑" pitchFamily="34" charset="-120"/>
              </a:rPr>
              <a:t>，再加上喀斯特地貌广布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地表水较少</a:t>
            </a:r>
            <a:r>
              <a:rPr lang="en-US" altLang="zh-CN" sz="2000" b="0" i="0" dirty="0">
                <a:solidFill>
                  <a:srgbClr val="000000"/>
                </a:solidFill>
                <a:latin typeface="微软雅黑" pitchFamily="34" charset="0"/>
                <a:ea typeface="微软雅黑" pitchFamily="34" charset="-122"/>
                <a:cs typeface="微软雅黑" pitchFamily="34" charset="-120"/>
              </a:rPr>
              <a:t>，A错误；读图可知，西藏水浇地的比重最大，但无法由此推断水浇地的面积最大</a:t>
            </a:r>
            <a:r>
              <a:rPr lang="en-US" altLang="zh-CN" sz="2000" b="0" i="0">
                <a:solidFill>
                  <a:srgbClr val="000000"/>
                </a:solidFill>
                <a:latin typeface="微软雅黑" pitchFamily="34" charset="0"/>
                <a:ea typeface="微软雅黑" pitchFamily="34" charset="-122"/>
                <a:cs typeface="微软雅黑" pitchFamily="34" charset="-120"/>
              </a:rPr>
              <a:t>，B</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错误</a:t>
            </a:r>
            <a:r>
              <a:rPr lang="en-US" altLang="zh-CN" sz="2000" b="0" i="0" dirty="0">
                <a:solidFill>
                  <a:srgbClr val="000000"/>
                </a:solidFill>
                <a:latin typeface="微软雅黑" pitchFamily="34" charset="0"/>
                <a:ea typeface="微软雅黑" pitchFamily="34" charset="-122"/>
                <a:cs typeface="微软雅黑" pitchFamily="34" charset="-120"/>
              </a:rPr>
              <a:t>；福建水田比重仅次于甲地，C错误；安徽位于我国季风气候区</a:t>
            </a:r>
            <a:r>
              <a:rPr lang="en-US" altLang="zh-CN" sz="2000" b="0" i="0">
                <a:solidFill>
                  <a:srgbClr val="000000"/>
                </a:solidFill>
                <a:latin typeface="微软雅黑" pitchFamily="34" charset="0"/>
                <a:ea typeface="微软雅黑" pitchFamily="34" charset="-122"/>
                <a:cs typeface="微软雅黑" pitchFamily="34" charset="-120"/>
              </a:rPr>
              <a:t>，我国南北方地区的交界地</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带</a:t>
            </a:r>
            <a:r>
              <a:rPr lang="en-US" altLang="zh-CN" sz="2000" b="0" i="0" dirty="0">
                <a:solidFill>
                  <a:srgbClr val="000000"/>
                </a:solidFill>
                <a:latin typeface="微软雅黑" pitchFamily="34" charset="0"/>
                <a:ea typeface="微软雅黑" pitchFamily="34" charset="-122"/>
                <a:cs typeface="微软雅黑" pitchFamily="34" charset="-120"/>
              </a:rPr>
              <a:t>，耕地利用结构主要与降水有关，D正确。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7_AS.14_2#05a16c538?vop=1&amp;pid=538e05456&amp;color=0,0,0&amp;mp=1&amp;vtp=1&amp;bt=1&amp;bbb=1&amp;hb=1"/>
          <p:cNvSpPr/>
          <p:nvPr/>
        </p:nvSpPr>
        <p:spPr>
          <a:xfrm>
            <a:off x="722376" y="972000"/>
            <a:ext cx="10753344" cy="13134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【知识拓展】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土地利用类型是指土地利用方式相同的土地资源单元</a:t>
            </a:r>
            <a:r>
              <a:rPr lang="en-US" altLang="zh-CN" sz="2000" b="0" i="0">
                <a:solidFill>
                  <a:srgbClr val="000000"/>
                </a:solidFill>
                <a:latin typeface="微软雅黑" pitchFamily="34" charset="0"/>
                <a:ea typeface="微软雅黑" pitchFamily="34" charset="-122"/>
                <a:cs typeface="微软雅黑" pitchFamily="34" charset="-120"/>
              </a:rPr>
              <a:t>，是根据土地利用的地域差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异划分的</a:t>
            </a:r>
            <a:r>
              <a:rPr lang="en-US" altLang="zh-CN" sz="2000" b="0" i="0" dirty="0">
                <a:solidFill>
                  <a:srgbClr val="000000"/>
                </a:solidFill>
                <a:latin typeface="微软雅黑" pitchFamily="34" charset="0"/>
                <a:ea typeface="微软雅黑" pitchFamily="34" charset="-122"/>
                <a:cs typeface="微软雅黑" pitchFamily="34" charset="-120"/>
              </a:rPr>
              <a:t>，是反映土地用途、性质及其分布规律的基本地域单位</a:t>
            </a:r>
            <a:r>
              <a:rPr lang="en-US" altLang="zh-CN" sz="2000" b="0" i="0">
                <a:solidFill>
                  <a:srgbClr val="000000"/>
                </a:solidFill>
                <a:latin typeface="微软雅黑" pitchFamily="34" charset="0"/>
                <a:ea typeface="微软雅黑" pitchFamily="34" charset="-122"/>
                <a:cs typeface="微软雅黑" pitchFamily="34" charset="-120"/>
              </a:rPr>
              <a:t>。是人类在改造利用土地进行生</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产和建设的过程中所形成的各种具有不同利用方向和特点的土地利用类别</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M_6_BD.15_1#57400db3b?pid=d7923d338&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[河南郑州2025高二期末]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四川省总面积</a:t>
            </a:r>
            <a:r>
              <a:rPr lang="en-US" altLang="zh-CN" sz="2000" b="0" i="0" dirty="0">
                <a:solidFill>
                  <a:srgbClr val="000000"/>
                </a:solidFill>
                <a:latin typeface="Times New Roman" pitchFamily="34" charset="0"/>
                <a:ea typeface="KaiTi" pitchFamily="34" charset="-122"/>
                <a:cs typeface="Times New Roman" pitchFamily="34" charset="-120"/>
              </a:rPr>
              <a:t>48.6</a:t>
            </a:r>
            <a:r>
              <a:rPr lang="en-US" altLang="zh-CN" sz="2000" b="0" i="0" dirty="0">
                <a:solidFill>
                  <a:srgbClr val="000000"/>
                </a:solidFill>
                <a:latin typeface="微软雅黑" pitchFamily="34" charset="0"/>
                <a:ea typeface="楷体" pitchFamily="34" charset="-122"/>
                <a:cs typeface="微软雅黑" pitchFamily="34" charset="-120"/>
              </a:rPr>
              <a:t>万平方千米</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常住人口</a:t>
            </a:r>
            <a:r>
              <a:rPr lang="en-US" altLang="zh-CN" sz="2000" b="0" i="0" dirty="0">
                <a:solidFill>
                  <a:srgbClr val="000000"/>
                </a:solidFill>
                <a:latin typeface="Times New Roman" pitchFamily="34" charset="0"/>
                <a:ea typeface="KaiTi" pitchFamily="34" charset="-122"/>
                <a:cs typeface="Times New Roman" pitchFamily="34" charset="-120"/>
              </a:rPr>
              <a:t>8364</a:t>
            </a:r>
            <a:r>
              <a:rPr lang="en-US" altLang="zh-CN" sz="2000" b="0" i="0" dirty="0">
                <a:solidFill>
                  <a:srgbClr val="000000"/>
                </a:solidFill>
                <a:latin typeface="微软雅黑" pitchFamily="34" charset="0"/>
                <a:ea typeface="楷体" pitchFamily="34" charset="-122"/>
                <a:cs typeface="微软雅黑" pitchFamily="34" charset="-120"/>
              </a:rPr>
              <a:t>万人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截至</a:t>
            </a:r>
            <a:r>
              <a:rPr lang="en-US" altLang="zh-CN" sz="2000" b="0" i="0" dirty="0">
                <a:solidFill>
                  <a:srgbClr val="000000"/>
                </a:solidFill>
                <a:latin typeface="Times New Roman" pitchFamily="34" charset="0"/>
                <a:ea typeface="KaiTi" pitchFamily="34" charset="-122"/>
                <a:cs typeface="Times New Roman" pitchFamily="34" charset="-120"/>
              </a:rPr>
              <a:t>2024</a:t>
            </a:r>
            <a:r>
              <a:rPr lang="en-US" altLang="zh-CN" sz="2000" b="0" i="0">
                <a:solidFill>
                  <a:srgbClr val="000000"/>
                </a:solidFill>
                <a:latin typeface="微软雅黑" pitchFamily="34" charset="0"/>
                <a:ea typeface="楷体" pitchFamily="34" charset="-122"/>
                <a:cs typeface="微软雅黑" pitchFamily="34" charset="-120"/>
              </a:rPr>
              <a:t>年末</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是我国粮食主产省之一</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近年来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农民转变了仅靠耕作获取收益的生计方式</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转向兼业</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非农生</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产</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耕地闲置现象持续发生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下图示意四川省土地利用概况</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6_BD.15_2#57400db3b?pid=d7923d33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407408" y="2406846"/>
            <a:ext cx="3383280" cy="281635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7_BD.16_1#e6a4ace94?pid=57400db3b&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a:solidFill>
                  <a:srgbClr val="000000"/>
                </a:solidFill>
                <a:latin typeface="微软雅黑" pitchFamily="34" charset="0"/>
                <a:ea typeface="微软雅黑" pitchFamily="34" charset="-122"/>
                <a:cs typeface="微软雅黑" pitchFamily="34" charset="-120"/>
              </a:rPr>
              <a:t>四川省耕地资源的主要特征是(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BD.16_2#e6a4ace94.choices?pid=57400db3b&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A.耕地少，多分布于盆地、丘陵区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.平原面积广阔，耕地连片分布</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.黑土肥沃，复种指数全国领先</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.后备耕地充足，开发潜力巨大</a:t>
            </a:r>
            <a:endParaRPr lang="en-US" altLang="zh-CN" sz="2000" dirty="0"/>
          </a:p>
        </p:txBody>
      </p:sp>
      <p:sp>
        <p:nvSpPr>
          <p:cNvPr id="4" name="QC_7_AN.17_1#e6a4ace94.bracket?pid=57400db3b&amp;color=0,0,0&amp;vpa=5&amp;vtp=1"/>
          <p:cNvSpPr/>
          <p:nvPr/>
        </p:nvSpPr>
        <p:spPr>
          <a:xfrm>
            <a:off x="4435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7_AS.18_1#e6a4ace94?vop=1&amp;pid=57400db3b&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本题考查粮食生产安全的耕地资源基础。读图可知，四川省高山高原面积广大</a:t>
            </a:r>
            <a:r>
              <a:rPr lang="en-US" altLang="zh-CN" sz="2000" b="0" i="0">
                <a:solidFill>
                  <a:srgbClr val="000000"/>
                </a:solidFill>
                <a:latin typeface="微软雅黑" pitchFamily="34" charset="0"/>
                <a:ea typeface="微软雅黑" pitchFamily="34" charset="-122"/>
                <a:cs typeface="微软雅黑" pitchFamily="34" charset="-120"/>
              </a:rPr>
              <a:t>，平原面积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较小</a:t>
            </a:r>
            <a:r>
              <a:rPr lang="en-US" altLang="zh-CN" sz="2000" b="0" i="0" dirty="0">
                <a:solidFill>
                  <a:srgbClr val="000000"/>
                </a:solidFill>
                <a:latin typeface="微软雅黑" pitchFamily="34" charset="0"/>
                <a:ea typeface="微软雅黑" pitchFamily="34" charset="-122"/>
                <a:cs typeface="微软雅黑" pitchFamily="34" charset="-120"/>
              </a:rPr>
              <a:t>，故耕地较少，且集中分布于东部盆地和低山丘陵区，A正确，B错误</a:t>
            </a:r>
            <a:r>
              <a:rPr lang="en-US" altLang="zh-CN" sz="2000" b="0" i="0">
                <a:solidFill>
                  <a:srgbClr val="000000"/>
                </a:solidFill>
                <a:latin typeface="微软雅黑" pitchFamily="34" charset="0"/>
                <a:ea typeface="微软雅黑" pitchFamily="34" charset="-122"/>
                <a:cs typeface="微软雅黑" pitchFamily="34" charset="-120"/>
              </a:rPr>
              <a:t>；黑土主要分布在我国</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东北地区</a:t>
            </a:r>
            <a:r>
              <a:rPr lang="en-US" altLang="zh-CN" sz="2000" b="0" i="0" dirty="0">
                <a:solidFill>
                  <a:srgbClr val="000000"/>
                </a:solidFill>
                <a:latin typeface="微软雅黑" pitchFamily="34" charset="0"/>
                <a:ea typeface="微软雅黑" pitchFamily="34" charset="-122"/>
                <a:cs typeface="微软雅黑" pitchFamily="34" charset="-120"/>
              </a:rPr>
              <a:t>，C错误；丘陵和山区占比较高，后备耕地资源有限，D错误。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7_BD.19_1#57d84d899?pid=57400db3b&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a:solidFill>
                  <a:srgbClr val="000000"/>
                </a:solidFill>
                <a:latin typeface="微软雅黑" pitchFamily="34" charset="0"/>
                <a:ea typeface="微软雅黑" pitchFamily="34" charset="-122"/>
                <a:cs typeface="微软雅黑" pitchFamily="34" charset="-120"/>
              </a:rPr>
              <a:t>耕地闲置现象对四川省粮食安全造成的直接威胁是(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20_1#57d84d899.bracket?pid=57400db3b&amp;color=0,0,0&amp;vpa=6&amp;vtp=1"/>
          <p:cNvSpPr/>
          <p:nvPr/>
        </p:nvSpPr>
        <p:spPr>
          <a:xfrm>
            <a:off x="6721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7_BD.19_2#57d84d899.choices?pid=57400db3b&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.影响区域粮食单位面积产量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.降低农民人均可支配收入</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C.影响粮食播种面积的稳定性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.加剧水土流失等生态问题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7_AS.21_1#57d84d899?vop=1&amp;pid=57400db3b&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本题考查耕地资源开发利用现状。结合所学知识</a:t>
            </a:r>
            <a:r>
              <a:rPr lang="en-US" altLang="zh-CN" sz="2000" b="0" i="0">
                <a:solidFill>
                  <a:srgbClr val="000000"/>
                </a:solidFill>
                <a:latin typeface="微软雅黑" pitchFamily="34" charset="0"/>
                <a:ea typeface="微软雅黑" pitchFamily="34" charset="-122"/>
                <a:cs typeface="微软雅黑" pitchFamily="34" charset="-120"/>
              </a:rPr>
              <a:t>，耕地闲置与区域粮食单位面积产量无直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接关系</a:t>
            </a:r>
            <a:r>
              <a:rPr lang="en-US" altLang="zh-CN" sz="2000" b="0" i="0" dirty="0">
                <a:solidFill>
                  <a:srgbClr val="000000"/>
                </a:solidFill>
                <a:latin typeface="微软雅黑" pitchFamily="34" charset="0"/>
                <a:ea typeface="微软雅黑" pitchFamily="34" charset="-122"/>
                <a:cs typeface="微软雅黑" pitchFamily="34" charset="-120"/>
              </a:rPr>
              <a:t>，A错误；耕地闲置是农民从事其他产业所致，农民从事其他产业，收入可能增加，B</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耕地闲置会直接影响四川省粮食播种面积的稳定性</a:t>
            </a:r>
            <a:r>
              <a:rPr lang="en-US" altLang="zh-CN" sz="2000" b="0" i="0" dirty="0">
                <a:solidFill>
                  <a:srgbClr val="000000"/>
                </a:solidFill>
                <a:latin typeface="微软雅黑" pitchFamily="34" charset="0"/>
                <a:ea typeface="微软雅黑" pitchFamily="34" charset="-122"/>
                <a:cs typeface="微软雅黑" pitchFamily="34" charset="-120"/>
              </a:rPr>
              <a:t>，C正确；</a:t>
            </a:r>
            <a:r>
              <a:rPr lang="en-US" altLang="zh-CN" sz="2000" b="0" i="0">
                <a:solidFill>
                  <a:srgbClr val="000000"/>
                </a:solidFill>
                <a:latin typeface="微软雅黑" pitchFamily="34" charset="0"/>
                <a:ea typeface="微软雅黑" pitchFamily="34" charset="-122"/>
                <a:cs typeface="微软雅黑" pitchFamily="34" charset="-120"/>
              </a:rPr>
              <a:t>耕地闲置并不会直接导致水土流失，</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C_4#af3fc98f4.fixed?pid=d966a1be1&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4#af3fc98f4.fixed?pid=d966a1be1&amp;color=255,255,255&amp;vtp=1&amp;bbb=1"/>
          <p:cNvSpPr/>
          <p:nvPr/>
        </p:nvSpPr>
        <p:spPr>
          <a:xfrm>
            <a:off x="0" y="3493008"/>
            <a:ext cx="12188952" cy="1326896"/>
          </a:xfrm>
          <a:prstGeom prst="rect">
            <a:avLst/>
          </a:prstGeom>
          <a:noFill/>
          <a:ln/>
        </p:spPr>
        <p:txBody>
          <a:bodyPr wrap="none" lIns="0" tIns="0" rIns="0" bIns="0" rtlCol="0" anchor="t"/>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第2课时</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我国耕地资源开发利用及保护</a:t>
            </a:r>
            <a:endParaRPr lang="en-US" altLang="zh-CN" sz="4400" dirty="0"/>
          </a:p>
        </p:txBody>
      </p:sp>
      <p:pic>
        <p:nvPicPr>
          <p:cNvPr id="4" name="C_4#af3fc98f4.fixed?pid=d966a1be1&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4_BD#af3fc98f4.fixed?pid=d966a1be1&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pic>
        <p:nvPicPr>
          <p:cNvPr id="2" name="QM_6_BD.22_1#5dc8a6b50?htil=2&amp;pid=da88c8300&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055864" y="972000"/>
            <a:ext cx="2533522" cy="1294003"/>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6_BD.22_2#5dc8a6b50?htil=2&amp;pid=da88c8300&amp;color=0,0,0&amp;vtp=1&amp;bt=1&amp;bbb=1&amp;hb=1&amp;hs=1"/>
          <p:cNvSpPr/>
          <p:nvPr/>
        </p:nvSpPr>
        <p:spPr>
          <a:xfrm>
            <a:off x="722376" y="984699"/>
            <a:ext cx="7214616" cy="1300353"/>
          </a:xfrm>
          <a:prstGeom prst="rect">
            <a:avLst/>
          </a:prstGeom>
          <a:noFill/>
          <a:ln/>
        </p:spPr>
        <p:txBody>
          <a:bodyPr wrap="none" lIns="0" tIns="0" rIns="0" bIns="0" rtlCol="0" anchor="t"/>
          <a:lstStyle/>
          <a:p>
            <a:pPr algn="l" latinLnBrk="1">
              <a:lnSpc>
                <a:spcPts val="3600"/>
              </a:lnSpc>
            </a:pPr>
            <a:r>
              <a:rPr lang="en-US" altLang="zh-CN" sz="2000" b="0" i="0" spc="-50" dirty="0">
                <a:solidFill>
                  <a:srgbClr val="000000"/>
                </a:solidFill>
                <a:latin typeface="仿宋" pitchFamily="34" charset="0"/>
                <a:ea typeface="仿宋" pitchFamily="34" charset="-122"/>
                <a:cs typeface="仿宋" pitchFamily="34" charset="-120"/>
              </a:rPr>
              <a:t>[湖南岳阳一中2024高二期末</a:t>
            </a:r>
            <a:r>
              <a:rPr lang="en-US" altLang="zh-CN" sz="2000" b="0" i="0" spc="-50">
                <a:solidFill>
                  <a:srgbClr val="000000"/>
                </a:solidFill>
                <a:latin typeface="仿宋" pitchFamily="34" charset="0"/>
                <a:ea typeface="仿宋" pitchFamily="34" charset="-122"/>
                <a:cs typeface="仿宋" pitchFamily="34" charset="-120"/>
              </a:rPr>
              <a:t>]</a:t>
            </a:r>
            <a:r>
              <a:rPr lang="en-US" altLang="zh-CN" sz="2000" b="0" i="0" spc="-50">
                <a:solidFill>
                  <a:srgbClr val="000000"/>
                </a:solidFill>
                <a:latin typeface="SimSun" pitchFamily="34" charset="0"/>
                <a:ea typeface="SimSun" pitchFamily="34" charset="-122"/>
                <a:cs typeface="SimSun" pitchFamily="34" charset="-120"/>
              </a:rPr>
              <a:t> </a:t>
            </a:r>
            <a:r>
              <a:rPr lang="en-US" altLang="zh-CN" sz="2000" b="0" i="0" spc="-50">
                <a:solidFill>
                  <a:srgbClr val="000000"/>
                </a:solidFill>
                <a:latin typeface="微软雅黑" pitchFamily="34" charset="0"/>
                <a:ea typeface="楷体" pitchFamily="34" charset="-122"/>
                <a:cs typeface="微软雅黑" pitchFamily="34" charset="-120"/>
              </a:rPr>
              <a:t>耕地休耕规模弹性边界是指休耕面</a:t>
            </a:r>
          </a:p>
          <a:p>
            <a:pPr latinLnBrk="1">
              <a:lnSpc>
                <a:spcPts val="3600"/>
              </a:lnSpc>
            </a:pPr>
            <a:r>
              <a:rPr lang="en-US" altLang="zh-CN" sz="2000" b="0" i="0" spc="-50">
                <a:solidFill>
                  <a:srgbClr val="000000"/>
                </a:solidFill>
                <a:latin typeface="微软雅黑" pitchFamily="34" charset="0"/>
                <a:ea typeface="楷体" pitchFamily="34" charset="-122"/>
                <a:cs typeface="微软雅黑" pitchFamily="34" charset="-120"/>
              </a:rPr>
              <a:t>积与当地耕地面积的比值</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下图为江苏省</a:t>
            </a:r>
            <a:r>
              <a:rPr lang="en-US" altLang="zh-CN" sz="2000" b="0" i="0" spc="-50">
                <a:solidFill>
                  <a:srgbClr val="000000"/>
                </a:solidFill>
                <a:latin typeface="Times New Roman" pitchFamily="34" charset="0"/>
                <a:ea typeface="KaiTi" pitchFamily="34" charset="-122"/>
                <a:cs typeface="Times New Roman" pitchFamily="34" charset="-120"/>
              </a:rPr>
              <a:t>2017—2036</a:t>
            </a:r>
            <a:r>
              <a:rPr lang="en-US" altLang="zh-CN" sz="2000" b="0" i="0" spc="-50">
                <a:solidFill>
                  <a:srgbClr val="000000"/>
                </a:solidFill>
                <a:latin typeface="微软雅黑" pitchFamily="34" charset="0"/>
                <a:ea typeface="楷体" pitchFamily="34" charset="-122"/>
                <a:cs typeface="微软雅黑" pitchFamily="34" charset="-120"/>
              </a:rPr>
              <a:t>年耕地休耕最</a:t>
            </a:r>
          </a:p>
          <a:p>
            <a:pPr latinLnBrk="1">
              <a:lnSpc>
                <a:spcPts val="3400"/>
              </a:lnSpc>
            </a:pPr>
            <a:r>
              <a:rPr lang="en-US" altLang="zh-CN" sz="2000" b="0" i="0" spc="-50">
                <a:solidFill>
                  <a:srgbClr val="000000"/>
                </a:solidFill>
                <a:latin typeface="微软雅黑" pitchFamily="34" charset="0"/>
                <a:ea typeface="楷体" pitchFamily="34" charset="-122"/>
                <a:cs typeface="微软雅黑" pitchFamily="34" charset="-120"/>
              </a:rPr>
              <a:t>大面积与休耕规模弹性边界图</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含预测</a:t>
            </a:r>
            <a:r>
              <a:rPr lang="en-US" altLang="zh-CN" sz="2000" b="0" i="0" spc="-50" dirty="0">
                <a:solidFill>
                  <a:srgbClr val="000000"/>
                </a:solidFill>
                <a:latin typeface="Times New Roman" pitchFamily="34" charset="0"/>
                <a:ea typeface="KaiTi" pitchFamily="34" charset="-122"/>
                <a:cs typeface="Times New Roman" pitchFamily="34" charset="-120"/>
              </a:rPr>
              <a:t>）。据此完成下面小题。</a:t>
            </a:r>
            <a:endParaRPr lang="en-US" altLang="zh-CN" sz="2000" spc="-50" dirty="0"/>
          </a:p>
        </p:txBody>
      </p:sp>
      <p:sp>
        <p:nvSpPr>
          <p:cNvPr id="4" name="QC_7_BD.23_1#302db9ae1?htil=2&amp;pid=5dc8a6b50&amp;color=0,0,0&amp;vtp=1&amp;bbb=1"/>
          <p:cNvSpPr/>
          <p:nvPr/>
        </p:nvSpPr>
        <p:spPr>
          <a:xfrm>
            <a:off x="719993" y="2339154"/>
            <a:ext cx="1075201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江苏省耕地休耕最大面积变化趋势的形成原因是(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7_AN.24_1#302db9ae1.bracket?pid=5dc8a6b50&amp;color=0,0,0&amp;vpa=7&amp;vtp=1"/>
          <p:cNvSpPr/>
          <p:nvPr/>
        </p:nvSpPr>
        <p:spPr>
          <a:xfrm>
            <a:off x="6465156" y="2339154"/>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6" name="QC_7_BD.23_2#302db9ae1.choices?htil=2&amp;pid=5dc8a6b50&amp;color=0,0,0&amp;vtp=1&amp;bbb=1&amp;hs=1"/>
          <p:cNvSpPr/>
          <p:nvPr/>
        </p:nvSpPr>
        <p:spPr>
          <a:xfrm>
            <a:off x="722376" y="2801942"/>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A.自然灾害增多</a:t>
            </a:r>
            <a:r>
              <a:rPr lang="en-US" altLang="zh-CN" sz="2000" b="0" i="0">
                <a:solidFill>
                  <a:srgbClr val="000000"/>
                </a:solidFill>
                <a:latin typeface="微软雅黑" pitchFamily="34" charset="0"/>
                <a:ea typeface="微软雅黑" pitchFamily="34" charset="-122"/>
                <a:cs typeface="微软雅黑" pitchFamily="34" charset="-120"/>
              </a:rPr>
              <a:t>，粮食单产下降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.农业结构调整，耕地数量增加</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.城镇化发展快</a:t>
            </a:r>
            <a:r>
              <a:rPr lang="en-US" altLang="zh-CN" sz="2000" b="0" i="0">
                <a:solidFill>
                  <a:srgbClr val="000000"/>
                </a:solidFill>
                <a:latin typeface="微软雅黑" pitchFamily="34" charset="0"/>
                <a:ea typeface="微软雅黑" pitchFamily="34" charset="-122"/>
                <a:cs typeface="微软雅黑" pitchFamily="34" charset="-120"/>
              </a:rPr>
              <a:t>，耕地资源减少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.休耕规模弹性边界扩展，耕地减少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6a7669bb7.fixed?pid=4ca12bed7&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3</a:t>
            </a:r>
            <a:endParaRPr lang="en-US" altLang="zh-CN" sz="7200" dirty="0"/>
          </a:p>
        </p:txBody>
      </p:sp>
      <p:sp>
        <p:nvSpPr>
          <p:cNvPr id="3" name="C_2_BD#6a7669bb7.fixed?pid=4ca12bed7&amp;color=255,255,255&amp;vtp=1&amp;bbb=1"/>
          <p:cNvSpPr/>
          <p:nvPr/>
        </p:nvSpPr>
        <p:spPr>
          <a:xfrm>
            <a:off x="0" y="3712464"/>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第三节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耕地与粮食安全</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7_AS.25_1#302db9ae1?vop=1&amp;pid=5dc8a6b50&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本题考查耕地休耕最大面积变化的原因。</a:t>
            </a:r>
            <a:r>
              <a:rPr lang="en-US" altLang="zh-CN" sz="2000" b="0" i="0">
                <a:solidFill>
                  <a:srgbClr val="000000"/>
                </a:solidFill>
                <a:latin typeface="微软雅黑" pitchFamily="34" charset="0"/>
                <a:ea typeface="微软雅黑" pitchFamily="34" charset="-122"/>
                <a:cs typeface="微软雅黑" pitchFamily="34" charset="-120"/>
              </a:rPr>
              <a:t>江苏省耕地休耕最大面积变化趋势为持续降低，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江苏省自然灾害不会明显增多</a:t>
            </a:r>
            <a:r>
              <a:rPr lang="en-US" altLang="zh-CN" sz="2000" b="0" i="0" dirty="0">
                <a:solidFill>
                  <a:srgbClr val="000000"/>
                </a:solidFill>
                <a:latin typeface="微软雅黑" pitchFamily="34" charset="0"/>
                <a:ea typeface="微软雅黑" pitchFamily="34" charset="-122"/>
                <a:cs typeface="微软雅黑" pitchFamily="34" charset="-120"/>
              </a:rPr>
              <a:t>，粮食单产随着科技的发展而提升，A错误</a:t>
            </a:r>
            <a:r>
              <a:rPr lang="en-US" altLang="zh-CN" sz="2000" b="0" i="0">
                <a:solidFill>
                  <a:srgbClr val="000000"/>
                </a:solidFill>
                <a:latin typeface="微软雅黑" pitchFamily="34" charset="0"/>
                <a:ea typeface="微软雅黑" pitchFamily="34" charset="-122"/>
                <a:cs typeface="微软雅黑" pitchFamily="34" charset="-120"/>
              </a:rPr>
              <a:t>；江苏省经济发展水平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高</a:t>
            </a:r>
            <a:r>
              <a:rPr lang="en-US" altLang="zh-CN" sz="2000" b="0" i="0" dirty="0">
                <a:solidFill>
                  <a:srgbClr val="000000"/>
                </a:solidFill>
                <a:latin typeface="微软雅黑" pitchFamily="34" charset="0"/>
                <a:ea typeface="微软雅黑" pitchFamily="34" charset="-122"/>
                <a:cs typeface="微软雅黑" pitchFamily="34" charset="-120"/>
              </a:rPr>
              <a:t>，进行农业结构调整，耕地面积不会增多，B错误；随着城镇化水平提升，城市用地扩张</a:t>
            </a:r>
            <a:r>
              <a:rPr lang="en-US" altLang="zh-CN" sz="2000" b="0" i="0">
                <a:solidFill>
                  <a:srgbClr val="000000"/>
                </a:solidFill>
                <a:latin typeface="微软雅黑" pitchFamily="34" charset="0"/>
                <a:ea typeface="微软雅黑" pitchFamily="34" charset="-122"/>
                <a:cs typeface="微软雅黑" pitchFamily="34" charset="-120"/>
              </a:rPr>
              <a:t>，耕</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地资源减少</a:t>
            </a:r>
            <a:r>
              <a:rPr lang="en-US" altLang="zh-CN" sz="2000" b="0" i="0" dirty="0">
                <a:solidFill>
                  <a:srgbClr val="000000"/>
                </a:solidFill>
                <a:latin typeface="微软雅黑" pitchFamily="34" charset="0"/>
                <a:ea typeface="微软雅黑" pitchFamily="34" charset="-122"/>
                <a:cs typeface="微软雅黑" pitchFamily="34" charset="-120"/>
              </a:rPr>
              <a:t>，C正确；从图中可以看出休耕规模弹性边界也表现出下降趋势，D错误。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7_BD.26_1#96223901b?pid=5dc8a6b50&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耕地休耕最大面积变化对粮食安全的影响表现在(</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27_1#96223901b.bracket?pid=5dc8a6b50&amp;color=0,0,0&amp;vpa=8&amp;vtp=1"/>
          <p:cNvSpPr/>
          <p:nvPr/>
        </p:nvSpPr>
        <p:spPr>
          <a:xfrm>
            <a:off x="6454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7_BD.26_2#96223901b.choices?pid=5dc8a6b50&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570529" algn="l"/>
                <a:tab pos="5102957" algn="l"/>
                <a:tab pos="79020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.粮食品质上升</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B.粮食单产提高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C.粮食多样化突出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.粮食供给压力增加</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7_AS.28_1#96223901b?vop=1&amp;pid=5dc8a6b50&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本题考查耕地休耕最大面积变化对粮食安全的影响。耕地休耕最大面积下降</a:t>
            </a:r>
            <a:r>
              <a:rPr lang="en-US" altLang="zh-CN" sz="2000" b="0" i="0">
                <a:solidFill>
                  <a:srgbClr val="000000"/>
                </a:solidFill>
                <a:latin typeface="微软雅黑" pitchFamily="34" charset="0"/>
                <a:ea typeface="微软雅黑" pitchFamily="34" charset="-122"/>
                <a:cs typeface="微软雅黑" pitchFamily="34" charset="-120"/>
              </a:rPr>
              <a:t>，意味着耕地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资源减少</a:t>
            </a:r>
            <a:r>
              <a:rPr lang="en-US" altLang="zh-CN" sz="2000" b="0" i="0" dirty="0">
                <a:solidFill>
                  <a:srgbClr val="000000"/>
                </a:solidFill>
                <a:latin typeface="微软雅黑" pitchFamily="34" charset="0"/>
                <a:ea typeface="微软雅黑" pitchFamily="34" charset="-122"/>
                <a:cs typeface="微软雅黑" pitchFamily="34" charset="-120"/>
              </a:rPr>
              <a:t>，粮食供给压力增加，D正确；休耕的目的主要是使耕地得到休养生息,以减少水分</a:t>
            </a:r>
            <a:r>
              <a:rPr lang="en-US" altLang="zh-CN" sz="2000" b="0" i="0">
                <a:solidFill>
                  <a:srgbClr val="000000"/>
                </a:solidFill>
                <a:latin typeface="微软雅黑" pitchFamily="34" charset="0"/>
                <a:ea typeface="微软雅黑" pitchFamily="34" charset="-122"/>
                <a:cs typeface="微软雅黑" pitchFamily="34" charset="-120"/>
              </a:rPr>
              <a:t>、养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分的消耗</a:t>
            </a:r>
            <a:r>
              <a:rPr lang="en-US" altLang="zh-CN" sz="2000" b="0" i="0" dirty="0">
                <a:solidFill>
                  <a:srgbClr val="000000"/>
                </a:solidFill>
                <a:latin typeface="微软雅黑" pitchFamily="34" charset="0"/>
                <a:ea typeface="微软雅黑" pitchFamily="34" charset="-122"/>
                <a:cs typeface="微软雅黑" pitchFamily="34" charset="-120"/>
              </a:rPr>
              <a:t>,并积蓄雨水,促进土壤潜在养分转化，休耕地减少可能会使粮食品质下降</a:t>
            </a:r>
            <a:r>
              <a:rPr lang="en-US" altLang="zh-CN" sz="2000" b="0" i="0">
                <a:solidFill>
                  <a:srgbClr val="000000"/>
                </a:solidFill>
                <a:latin typeface="微软雅黑" pitchFamily="34" charset="0"/>
                <a:ea typeface="微软雅黑" pitchFamily="34" charset="-122"/>
                <a:cs typeface="微软雅黑" pitchFamily="34" charset="-120"/>
              </a:rPr>
              <a:t>，导致单产降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低等问题</a:t>
            </a:r>
            <a:r>
              <a:rPr lang="en-US" altLang="zh-CN" sz="2000" b="0" i="0" dirty="0">
                <a:solidFill>
                  <a:srgbClr val="000000"/>
                </a:solidFill>
                <a:latin typeface="微软雅黑" pitchFamily="34" charset="0"/>
                <a:ea typeface="微软雅黑" pitchFamily="34" charset="-122"/>
                <a:cs typeface="微软雅黑" pitchFamily="34" charset="-120"/>
              </a:rPr>
              <a:t>，A、B错误；休耕土地是暂时不进行耕作的土地，其面积变化与粮食种类无关，C错误。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M_6_BD.29_1#3553e547a?pid=83316dcb0&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[云南文山2025高二期末]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粮食安全受生产</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消费</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储备和进出口等诸多因素影响</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下图为</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2005—2021</a:t>
            </a:r>
            <a:r>
              <a:rPr lang="en-US" altLang="zh-CN" sz="2000" b="0" i="0" dirty="0">
                <a:solidFill>
                  <a:srgbClr val="000000"/>
                </a:solidFill>
                <a:latin typeface="微软雅黑" pitchFamily="34" charset="0"/>
                <a:ea typeface="楷体" pitchFamily="34" charset="-122"/>
                <a:cs typeface="微软雅黑" pitchFamily="34" charset="-120"/>
              </a:rPr>
              <a:t>年我国三大谷物产量变化图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6_BD.29_2#3553e547a?pid=83316dcb0&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666744" y="1949646"/>
            <a:ext cx="4855464" cy="18653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7_BD.30_1#d5cb3077a?pid=3553e547a&amp;color=0,0,0&amp;vtp=1&amp;bbb=1"/>
          <p:cNvSpPr/>
          <p:nvPr/>
        </p:nvSpPr>
        <p:spPr>
          <a:xfrm>
            <a:off x="722376" y="3943546"/>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3.2005—2021</a:t>
            </a:r>
            <a:r>
              <a:rPr lang="en-US" altLang="zh-CN" sz="2000" b="0" i="0">
                <a:solidFill>
                  <a:srgbClr val="000000"/>
                </a:solidFill>
                <a:latin typeface="微软雅黑" pitchFamily="34" charset="0"/>
                <a:ea typeface="微软雅黑" pitchFamily="34" charset="-122"/>
                <a:cs typeface="微软雅黑" pitchFamily="34" charset="-120"/>
              </a:rPr>
              <a:t>年我国三大谷物产量和结构的变化特点是(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7_AN.31_1#d5cb3077a.bracket?pid=3553e547a&amp;color=0,0,0&amp;vpa=9&amp;vtp=1"/>
          <p:cNvSpPr/>
          <p:nvPr/>
        </p:nvSpPr>
        <p:spPr>
          <a:xfrm>
            <a:off x="7161276" y="3943546"/>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6" name="QC_7_BD.30_2#d5cb3077a.choices?pid=3553e547a&amp;color=0,0,0&amp;vtp=1&amp;bbb=1"/>
          <p:cNvSpPr/>
          <p:nvPr/>
        </p:nvSpPr>
        <p:spPr>
          <a:xfrm>
            <a:off x="722376" y="4402143"/>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A.总产量持续上升</a:t>
            </a:r>
            <a:r>
              <a:rPr lang="en-US" altLang="zh-CN" sz="2000" b="0" i="0">
                <a:solidFill>
                  <a:srgbClr val="000000"/>
                </a:solidFill>
                <a:latin typeface="微软雅黑" pitchFamily="34" charset="0"/>
                <a:ea typeface="微软雅黑" pitchFamily="34" charset="-122"/>
                <a:cs typeface="微软雅黑" pitchFamily="34" charset="-120"/>
              </a:rPr>
              <a:t>，玉米比重减少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.总产量波动上升，水稻比重增加</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.总产量持续上升</a:t>
            </a:r>
            <a:r>
              <a:rPr lang="en-US" altLang="zh-CN" sz="2000" b="0" i="0">
                <a:solidFill>
                  <a:srgbClr val="000000"/>
                </a:solidFill>
                <a:latin typeface="微软雅黑" pitchFamily="34" charset="0"/>
                <a:ea typeface="微软雅黑" pitchFamily="34" charset="-122"/>
                <a:cs typeface="微软雅黑" pitchFamily="34" charset="-120"/>
              </a:rPr>
              <a:t>，小麦比重减少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.总产量波动上升，玉米比重增加</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7_AS.32_1#d5cb3077a?vop=1&amp;pid=3553e547a&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本题考查读图分析能力。读图可知，2005—2021年我国三大谷物（小麦、水稻、</a:t>
            </a:r>
            <a:r>
              <a:rPr lang="en-US" altLang="zh-CN" sz="2000" b="0" i="0">
                <a:solidFill>
                  <a:srgbClr val="000000"/>
                </a:solidFill>
                <a:latin typeface="微软雅黑" pitchFamily="34" charset="0"/>
                <a:ea typeface="微软雅黑" pitchFamily="34" charset="-122"/>
                <a:cs typeface="微软雅黑" pitchFamily="34" charset="-120"/>
              </a:rPr>
              <a:t>玉米）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的总产量呈现出波动上升的趋势</a:t>
            </a:r>
            <a:r>
              <a:rPr lang="en-US" altLang="zh-CN" sz="2000" b="0" i="0" dirty="0">
                <a:solidFill>
                  <a:srgbClr val="000000"/>
                </a:solidFill>
                <a:latin typeface="微软雅黑" pitchFamily="34" charset="0"/>
                <a:ea typeface="微软雅黑" pitchFamily="34" charset="-122"/>
                <a:cs typeface="微软雅黑" pitchFamily="34" charset="-120"/>
              </a:rPr>
              <a:t>；其中，玉米产量上升最显著，比重总体上升</a:t>
            </a:r>
            <a:r>
              <a:rPr lang="en-US" altLang="zh-CN" sz="2000" b="0" i="0">
                <a:solidFill>
                  <a:srgbClr val="000000"/>
                </a:solidFill>
                <a:latin typeface="微软雅黑" pitchFamily="34" charset="0"/>
                <a:ea typeface="微软雅黑" pitchFamily="34" charset="-122"/>
                <a:cs typeface="微软雅黑" pitchFamily="34" charset="-120"/>
              </a:rPr>
              <a:t>；小麦和水稻产量</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上升不显著</a:t>
            </a:r>
            <a:r>
              <a:rPr lang="en-US" altLang="zh-CN" sz="2000" b="0" i="0" dirty="0">
                <a:solidFill>
                  <a:srgbClr val="000000"/>
                </a:solidFill>
                <a:latin typeface="微软雅黑" pitchFamily="34" charset="0"/>
                <a:ea typeface="微软雅黑" pitchFamily="34" charset="-122"/>
                <a:cs typeface="微软雅黑" pitchFamily="34" charset="-120"/>
              </a:rPr>
              <a:t>，比重总体下降。故选D。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7_BD.33_1#a564ee1c7?pid=3553e547a&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4.当前，为保障我国的粮食安全，</a:t>
            </a:r>
            <a:r>
              <a:rPr lang="en-US" altLang="zh-CN" sz="2000" b="0" i="0">
                <a:solidFill>
                  <a:srgbClr val="000000"/>
                </a:solidFill>
                <a:latin typeface="微软雅黑" pitchFamily="34" charset="0"/>
                <a:ea typeface="微软雅黑" pitchFamily="34" charset="-122"/>
                <a:cs typeface="微软雅黑" pitchFamily="34" charset="-120"/>
              </a:rPr>
              <a:t>粮食企业可采取的最有效措施是(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34_1#a564ee1c7.bracket?pid=3553e547a&amp;color=0,0,0&amp;vpa=10&amp;vtp=1"/>
          <p:cNvSpPr/>
          <p:nvPr/>
        </p:nvSpPr>
        <p:spPr>
          <a:xfrm>
            <a:off x="8245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7_BD.33_2#a564ee1c7.choices?pid=3553e547a&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A.推广节粮减损技术</a:t>
            </a:r>
            <a:r>
              <a:rPr lang="en-US" altLang="zh-CN" sz="2000" b="0" i="0">
                <a:solidFill>
                  <a:srgbClr val="000000"/>
                </a:solidFill>
                <a:latin typeface="微软雅黑" pitchFamily="34" charset="0"/>
                <a:ea typeface="微软雅黑" pitchFamily="34" charset="-122"/>
                <a:cs typeface="微软雅黑" pitchFamily="34" charset="-120"/>
              </a:rPr>
              <a:t>，提高粮食的利用率</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.加大耕地保护力度，从严控制占用耕地</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.树立健康消费理念</a:t>
            </a:r>
            <a:r>
              <a:rPr lang="en-US" altLang="zh-CN" sz="2000" b="0" i="0">
                <a:solidFill>
                  <a:srgbClr val="000000"/>
                </a:solidFill>
                <a:latin typeface="微软雅黑" pitchFamily="34" charset="0"/>
                <a:ea typeface="微软雅黑" pitchFamily="34" charset="-122"/>
                <a:cs typeface="微软雅黑" pitchFamily="34" charset="-120"/>
              </a:rPr>
              <a:t>，减少不必要的浪费</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.加强粮食流通监管，开展粮食安全排查</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7_AS.35_1#a564ee1c7?vop=1&amp;pid=3553e547a&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本题考查实现粮食安全的途径。粮食企业通过技术创新和运营管理</a:t>
            </a:r>
            <a:r>
              <a:rPr lang="en-US" altLang="zh-CN" sz="2000" b="0" i="0">
                <a:solidFill>
                  <a:srgbClr val="000000"/>
                </a:solidFill>
                <a:latin typeface="微软雅黑" pitchFamily="34" charset="0"/>
                <a:ea typeface="微软雅黑" pitchFamily="34" charset="-122"/>
                <a:cs typeface="微软雅黑" pitchFamily="34" charset="-120"/>
              </a:rPr>
              <a:t>，推广节粮减损技术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在储存、运输、加工环节），提升粮食利用效率，是保障国家粮食安全的有效措施，A</a:t>
            </a:r>
            <a:r>
              <a:rPr lang="en-US" altLang="zh-CN" sz="2000" b="0" i="0">
                <a:solidFill>
                  <a:srgbClr val="000000"/>
                </a:solidFill>
                <a:latin typeface="微软雅黑" pitchFamily="34" charset="0"/>
                <a:ea typeface="微软雅黑" pitchFamily="34" charset="-122"/>
                <a:cs typeface="微软雅黑" pitchFamily="34" charset="-120"/>
              </a:rPr>
              <a:t>正确；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加大耕地保护力度</a:t>
            </a:r>
            <a:r>
              <a:rPr lang="en-US" altLang="zh-CN" sz="2000" b="0" i="0" dirty="0">
                <a:solidFill>
                  <a:srgbClr val="000000"/>
                </a:solidFill>
                <a:latin typeface="微软雅黑" pitchFamily="34" charset="0"/>
                <a:ea typeface="微软雅黑" pitchFamily="34" charset="-122"/>
                <a:cs typeface="微软雅黑" pitchFamily="34" charset="-120"/>
              </a:rPr>
              <a:t>，从严控制占用耕地虽然有利于保障粮食安全，但其主要由政府主导，B</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树立健康消费理念</a:t>
            </a:r>
            <a:r>
              <a:rPr lang="en-US" altLang="zh-CN" sz="2000" b="0" i="0" dirty="0">
                <a:solidFill>
                  <a:srgbClr val="000000"/>
                </a:solidFill>
                <a:latin typeface="微软雅黑" pitchFamily="34" charset="0"/>
                <a:ea typeface="微软雅黑" pitchFamily="34" charset="-122"/>
                <a:cs typeface="微软雅黑" pitchFamily="34" charset="-120"/>
              </a:rPr>
              <a:t>，减少不必要的浪费属于个人行为，C错误；加强粮食流通监管</a:t>
            </a:r>
            <a:r>
              <a:rPr lang="en-US" altLang="zh-CN" sz="2000" b="0" i="0">
                <a:solidFill>
                  <a:srgbClr val="000000"/>
                </a:solidFill>
                <a:latin typeface="微软雅黑" pitchFamily="34" charset="0"/>
                <a:ea typeface="微软雅黑" pitchFamily="34" charset="-122"/>
                <a:cs typeface="微软雅黑" pitchFamily="34" charset="-120"/>
              </a:rPr>
              <a:t>，开展粮食安</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全排查由政府主导</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84346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M_7_BD.36_1#a0fdb5665?pid=89802e39d&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[山东青岛2025高二期末]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粮食安全是治国安邦的</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压舱石</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我国耕地资源紧缺</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耕地由种植粮</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食作物改种非粮食作物的现象</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称作种植结构的非粮化</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下图为河南省</a:t>
            </a:r>
            <a:r>
              <a:rPr lang="en-US" altLang="zh-CN" sz="2000" b="0" i="0">
                <a:solidFill>
                  <a:srgbClr val="000000"/>
                </a:solidFill>
                <a:latin typeface="Times New Roman" pitchFamily="34" charset="0"/>
                <a:ea typeface="KaiTi" pitchFamily="34" charset="-122"/>
                <a:cs typeface="Times New Roman" pitchFamily="34" charset="-120"/>
              </a:rPr>
              <a:t>2020</a:t>
            </a:r>
            <a:r>
              <a:rPr lang="en-US" altLang="zh-CN" sz="2000" b="0" i="0">
                <a:solidFill>
                  <a:srgbClr val="000000"/>
                </a:solidFill>
                <a:latin typeface="微软雅黑" pitchFamily="34" charset="0"/>
                <a:ea typeface="楷体" pitchFamily="34" charset="-122"/>
                <a:cs typeface="微软雅黑" pitchFamily="34" charset="-120"/>
              </a:rPr>
              <a:t>年种植结构非粮化水</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平分布图</a:t>
            </a:r>
            <a:r>
              <a:rPr lang="en-US" altLang="zh-CN" sz="2000" b="0" i="0" dirty="0">
                <a:solidFill>
                  <a:srgbClr val="000000"/>
                </a:solidFill>
                <a:latin typeface="Times New Roman" pitchFamily="34" charset="0"/>
                <a:ea typeface="KaiTi" pitchFamily="34" charset="-122"/>
                <a:cs typeface="Times New Roman" pitchFamily="34" charset="-120"/>
              </a:rPr>
              <a:t>。读图，完成下面小题。</a:t>
            </a:r>
            <a:endParaRPr lang="en-US" altLang="zh-CN" sz="2000" dirty="0"/>
          </a:p>
        </p:txBody>
      </p:sp>
      <p:pic>
        <p:nvPicPr>
          <p:cNvPr id="3" name="QM_7_BD.36_2#a0fdb5665?pid=89802e39d&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498848" y="2406846"/>
            <a:ext cx="3200400" cy="299923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8_BD.37_1#42be3f80b?pid=a0fdb5665&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a:solidFill>
                  <a:srgbClr val="000000"/>
                </a:solidFill>
                <a:latin typeface="微软雅黑" pitchFamily="34" charset="0"/>
                <a:ea typeface="微软雅黑" pitchFamily="34" charset="-122"/>
                <a:cs typeface="微软雅黑" pitchFamily="34" charset="-120"/>
              </a:rPr>
              <a:t>三门峡市非粮化率高的原因主要有(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8_AN.38_1#42be3f80b.bracket?pid=a0fdb5665&amp;color=0,0,0&amp;vpa=11&amp;vtp=1"/>
          <p:cNvSpPr/>
          <p:nvPr/>
        </p:nvSpPr>
        <p:spPr>
          <a:xfrm>
            <a:off x="4943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8_BD.37_2#42be3f80b?pid=a0fdb5665&amp;color=0,0,0&amp;vtp=1&amp;bbb=1"/>
          <p:cNvSpPr/>
          <p:nvPr/>
        </p:nvSpPr>
        <p:spPr>
          <a:xfrm>
            <a:off x="722376" y="1436497"/>
            <a:ext cx="10753344" cy="1326134"/>
          </a:xfrm>
          <a:prstGeom prst="rect">
            <a:avLst/>
          </a:prstGeom>
          <a:noFill/>
          <a:ln/>
        </p:spPr>
        <p:txBody>
          <a:bodyPr wrap="none" lIns="0" tIns="0" rIns="0" bIns="0" rtlCol="0" anchor="t"/>
          <a:lstStyle/>
          <a:p>
            <a:pPr latinLnBrk="1">
              <a:lnSpc>
                <a:spcPts val="3600"/>
              </a:lnSpc>
              <a:tabLst>
                <a:tab pos="4950557" algn="l"/>
              </a:tabLst>
            </a:pPr>
            <a:r>
              <a:rPr lang="en-US" altLang="zh-CN" sz="2000" b="0" i="0">
                <a:solidFill>
                  <a:srgbClr val="000000"/>
                </a:solidFill>
                <a:latin typeface="微软雅黑" pitchFamily="34" charset="0"/>
                <a:ea typeface="微软雅黑" pitchFamily="34" charset="-122"/>
                <a:cs typeface="微软雅黑" pitchFamily="34" charset="-120"/>
              </a:rPr>
              <a:t>①地势起伏大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②水热条件差</a:t>
            </a:r>
            <a:endParaRPr lang="en-US" altLang="zh-CN" sz="2000" dirty="0"/>
          </a:p>
          <a:p>
            <a:pPr latinLnBrk="1">
              <a:lnSpc>
                <a:spcPts val="3700"/>
              </a:lnSpc>
              <a:tabLst>
                <a:tab pos="4950557" algn="l"/>
              </a:tabLst>
            </a:pPr>
            <a:r>
              <a:rPr lang="en-US" altLang="zh-CN" sz="2000" b="0" i="0">
                <a:solidFill>
                  <a:srgbClr val="000000"/>
                </a:solidFill>
                <a:latin typeface="微软雅黑" pitchFamily="34" charset="0"/>
                <a:ea typeface="微软雅黑" pitchFamily="34" charset="-122"/>
                <a:cs typeface="微软雅黑" pitchFamily="34" charset="-120"/>
              </a:rPr>
              <a:t>③机械化程度低</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④政策支持</a:t>
            </a:r>
            <a:endParaRPr lang="en-US" altLang="zh-CN" sz="2000" dirty="0"/>
          </a:p>
          <a:p>
            <a:pPr latinLnBrk="1">
              <a:lnSpc>
                <a:spcPts val="3500"/>
              </a:lnSpc>
              <a:tabLst>
                <a:tab pos="4950557" algn="l"/>
              </a:tabLst>
            </a:pPr>
            <a:r>
              <a:rPr lang="en-US" altLang="zh-CN" sz="2000" b="0" i="0">
                <a:solidFill>
                  <a:srgbClr val="000000"/>
                </a:solidFill>
                <a:latin typeface="微软雅黑" pitchFamily="34" charset="0"/>
                <a:ea typeface="微软雅黑" pitchFamily="34" charset="-122"/>
                <a:cs typeface="微软雅黑" pitchFamily="34" charset="-120"/>
              </a:rPr>
              <a:t>⑤</a:t>
            </a:r>
            <a:r>
              <a:rPr lang="en-US" altLang="zh-CN" sz="2000" b="0" i="0" dirty="0">
                <a:solidFill>
                  <a:srgbClr val="000000"/>
                </a:solidFill>
                <a:latin typeface="微软雅黑" pitchFamily="34" charset="0"/>
                <a:ea typeface="微软雅黑" pitchFamily="34" charset="-122"/>
                <a:cs typeface="微软雅黑" pitchFamily="34" charset="-120"/>
              </a:rPr>
              <a:t>种粮比较收益低</a:t>
            </a:r>
            <a:endParaRPr lang="en-US" altLang="zh-CN" sz="2000" dirty="0"/>
          </a:p>
        </p:txBody>
      </p:sp>
      <p:sp>
        <p:nvSpPr>
          <p:cNvPr id="5" name="QC_8_BD.37_3#42be3f80b.choices?pid=a0fdb5665&amp;color=0,0,0&amp;vtp=1&amp;bbb=1"/>
          <p:cNvSpPr/>
          <p:nvPr/>
        </p:nvSpPr>
        <p:spPr>
          <a:xfrm>
            <a:off x="722376" y="28152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B.①③⑤</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.②④⑤</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4#361d4e123.fixed?pid=add76b749&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4#361d4e123.fixed?pid=add76b749&amp;color=255,255,255&amp;vtp=1&amp;bbb=1"/>
          <p:cNvSpPr/>
          <p:nvPr/>
        </p:nvSpPr>
        <p:spPr>
          <a:xfrm>
            <a:off x="0" y="3493008"/>
            <a:ext cx="12188952" cy="1326896"/>
          </a:xfrm>
          <a:prstGeom prst="rect">
            <a:avLst/>
          </a:prstGeom>
          <a:noFill/>
          <a:ln/>
        </p:spPr>
        <p:txBody>
          <a:bodyPr wrap="none" lIns="0" tIns="0" rIns="0" bIns="0" rtlCol="0" anchor="t"/>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第1课时</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耕地资源价值及我国耕地资源特点</a:t>
            </a:r>
            <a:endParaRPr lang="en-US" altLang="zh-CN" sz="4400" dirty="0"/>
          </a:p>
        </p:txBody>
      </p:sp>
      <p:pic>
        <p:nvPicPr>
          <p:cNvPr id="4" name="C_4#361d4e123.fixed?pid=add76b749&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4_BD#361d4e123.fixed?pid=add76b749&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8_AS.39_1#42be3f80b?vop=1&amp;pid=a0fdb5665&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本题考查影响区域非粮化率的因素。由图可知，三门峡市山地较多，地势起伏大</a:t>
            </a:r>
            <a:r>
              <a:rPr lang="en-US" altLang="zh-CN" sz="2000" b="0" i="0">
                <a:solidFill>
                  <a:srgbClr val="000000"/>
                </a:solidFill>
                <a:latin typeface="微软雅黑" pitchFamily="34" charset="0"/>
                <a:ea typeface="微软雅黑" pitchFamily="34" charset="-122"/>
                <a:cs typeface="微软雅黑" pitchFamily="34" charset="-120"/>
              </a:rPr>
              <a:t>，不适宜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发展粮食种植</a:t>
            </a:r>
            <a:r>
              <a:rPr lang="en-US" altLang="zh-CN" sz="2000" b="0" i="0" dirty="0">
                <a:solidFill>
                  <a:srgbClr val="000000"/>
                </a:solidFill>
                <a:latin typeface="微软雅黑" pitchFamily="34" charset="0"/>
                <a:ea typeface="微软雅黑" pitchFamily="34" charset="-122"/>
                <a:cs typeface="微软雅黑" pitchFamily="34" charset="-120"/>
              </a:rPr>
              <a:t>，导致非粮化率较高，①正确；三门峡市位于季风区，夏季水热条件好</a:t>
            </a:r>
            <a:r>
              <a:rPr lang="en-US" altLang="zh-CN" sz="2000" b="0" i="0">
                <a:solidFill>
                  <a:srgbClr val="000000"/>
                </a:solidFill>
                <a:latin typeface="微软雅黑" pitchFamily="34" charset="0"/>
                <a:ea typeface="微软雅黑" pitchFamily="34" charset="-122"/>
                <a:cs typeface="微软雅黑" pitchFamily="34" charset="-120"/>
              </a:rPr>
              <a:t>，适合种植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粮食作物</a:t>
            </a:r>
            <a:r>
              <a:rPr lang="en-US" altLang="zh-CN" sz="2000" b="0" i="0" dirty="0">
                <a:solidFill>
                  <a:srgbClr val="000000"/>
                </a:solidFill>
                <a:latin typeface="微软雅黑" pitchFamily="34" charset="0"/>
                <a:ea typeface="微软雅黑" pitchFamily="34" charset="-122"/>
                <a:cs typeface="微软雅黑" pitchFamily="34" charset="-120"/>
              </a:rPr>
              <a:t>，不会导致较高的非粮化率，②错误；三门峡市山地较多，机械化程度低</a:t>
            </a:r>
            <a:r>
              <a:rPr lang="en-US" altLang="zh-CN" sz="2000" b="0" i="0">
                <a:solidFill>
                  <a:srgbClr val="000000"/>
                </a:solidFill>
                <a:latin typeface="微软雅黑" pitchFamily="34" charset="0"/>
                <a:ea typeface="微软雅黑" pitchFamily="34" charset="-122"/>
                <a:cs typeface="微软雅黑" pitchFamily="34" charset="-120"/>
              </a:rPr>
              <a:t>，导致耕地由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种植粮食作物改种非粮食作物</a:t>
            </a:r>
            <a:r>
              <a:rPr lang="en-US" altLang="zh-CN" sz="2000" b="0" i="0" dirty="0">
                <a:solidFill>
                  <a:srgbClr val="000000"/>
                </a:solidFill>
                <a:latin typeface="微软雅黑" pitchFamily="34" charset="0"/>
                <a:ea typeface="微软雅黑" pitchFamily="34" charset="-122"/>
                <a:cs typeface="微软雅黑" pitchFamily="34" charset="-120"/>
              </a:rPr>
              <a:t>，③正确；政策应支持种植粮食作物，使非粮化率降低，④</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非粮食作物中的经济林</a:t>
            </a:r>
            <a:r>
              <a:rPr lang="en-US" altLang="zh-CN" sz="2000" b="0" i="0" dirty="0">
                <a:solidFill>
                  <a:srgbClr val="000000"/>
                </a:solidFill>
                <a:latin typeface="微软雅黑" pitchFamily="34" charset="0"/>
                <a:ea typeface="微软雅黑" pitchFamily="34" charset="-122"/>
                <a:cs typeface="微软雅黑" pitchFamily="34" charset="-120"/>
              </a:rPr>
              <a:t>、水果、蔬菜等经济效益均高于粮食作物</a:t>
            </a:r>
            <a:r>
              <a:rPr lang="en-US" altLang="zh-CN" sz="2000" b="0" i="0">
                <a:solidFill>
                  <a:srgbClr val="000000"/>
                </a:solidFill>
                <a:latin typeface="微软雅黑" pitchFamily="34" charset="0"/>
                <a:ea typeface="微软雅黑" pitchFamily="34" charset="-122"/>
                <a:cs typeface="微软雅黑" pitchFamily="34" charset="-120"/>
              </a:rPr>
              <a:t>，种粮比较收益低会导致非粮化</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率高</a:t>
            </a:r>
            <a:r>
              <a:rPr lang="en-US" altLang="zh-CN" sz="2000" b="0" i="0" dirty="0">
                <a:solidFill>
                  <a:srgbClr val="000000"/>
                </a:solidFill>
                <a:latin typeface="微软雅黑" pitchFamily="34" charset="0"/>
                <a:ea typeface="微软雅黑" pitchFamily="34" charset="-122"/>
                <a:cs typeface="微软雅黑" pitchFamily="34" charset="-120"/>
              </a:rPr>
              <a:t>，⑤正确。综上，①③⑤正确，故选B。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CA2674-D4DA-1C42-AA53-D69B51FB03BA}"/>
            </a:ext>
          </a:extLst>
        </p:cNvPr>
        <p:cNvGrpSpPr/>
        <p:nvPr/>
      </p:nvGrpSpPr>
      <p:grpSpPr>
        <a:xfrm>
          <a:off x="0" y="0"/>
          <a:ext cx="0" cy="0"/>
          <a:chOff x="0" y="0"/>
          <a:chExt cx="0" cy="0"/>
        </a:xfrm>
      </p:grpSpPr>
    </p:spTree>
    <p:extLst>
      <p:ext uri="{BB962C8B-B14F-4D97-AF65-F5344CB8AC3E}">
        <p14:creationId xmlns:p14="http://schemas.microsoft.com/office/powerpoint/2010/main" val="31156364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8_BD.40_1#82befff89?pid=a0fdb5665&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6.为保障粮食安全，</a:t>
            </a:r>
            <a:r>
              <a:rPr lang="en-US" altLang="zh-CN" sz="2000" b="0" i="0">
                <a:solidFill>
                  <a:srgbClr val="000000"/>
                </a:solidFill>
                <a:latin typeface="微软雅黑" pitchFamily="34" charset="0"/>
                <a:ea typeface="微软雅黑" pitchFamily="34" charset="-122"/>
                <a:cs typeface="微软雅黑" pitchFamily="34" charset="-120"/>
              </a:rPr>
              <a:t>开封市降低非粮化率应采取的措施有(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8_AN.41_1#82befff89.bracket?pid=a0fdb5665&amp;color=0,0,0&amp;vpa=12&amp;vtp=1"/>
          <p:cNvSpPr/>
          <p:nvPr/>
        </p:nvSpPr>
        <p:spPr>
          <a:xfrm>
            <a:off x="7229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8_BD.40_2#82befff89?pid=a0fdb5665&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4950557" algn="l"/>
              </a:tabLst>
            </a:pPr>
            <a:r>
              <a:rPr lang="en-US" altLang="zh-CN" sz="2000" b="0" i="0">
                <a:solidFill>
                  <a:srgbClr val="000000"/>
                </a:solidFill>
                <a:latin typeface="微软雅黑" pitchFamily="34" charset="0"/>
                <a:ea typeface="微软雅黑" pitchFamily="34" charset="-122"/>
                <a:cs typeface="微软雅黑" pitchFamily="34" charset="-120"/>
              </a:rPr>
              <a:t>①提高粮食收购价格</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②提倡居民饮食结构的多样化</a:t>
            </a:r>
            <a:endParaRPr lang="en-US" altLang="zh-CN" sz="2000" dirty="0"/>
          </a:p>
          <a:p>
            <a:pPr latinLnBrk="1">
              <a:lnSpc>
                <a:spcPts val="3400"/>
              </a:lnSpc>
              <a:tabLst>
                <a:tab pos="4950557" algn="l"/>
              </a:tabLst>
            </a:pPr>
            <a:r>
              <a:rPr lang="en-US" altLang="zh-CN" sz="2000" b="0" i="0">
                <a:solidFill>
                  <a:srgbClr val="000000"/>
                </a:solidFill>
                <a:latin typeface="微软雅黑" pitchFamily="34" charset="0"/>
                <a:ea typeface="微软雅黑" pitchFamily="34" charset="-122"/>
                <a:cs typeface="微软雅黑" pitchFamily="34" charset="-120"/>
              </a:rPr>
              <a:t>③积极发展特色农业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④利用遥感技术动态监测耕地</a:t>
            </a:r>
            <a:endParaRPr lang="en-US" altLang="zh-CN" sz="2000" dirty="0"/>
          </a:p>
        </p:txBody>
      </p:sp>
      <p:sp>
        <p:nvSpPr>
          <p:cNvPr id="5" name="QC_8_BD.40_3#82befff89.choices?pid=a0fdb5665&amp;color=0,0,0&amp;vtp=1&amp;bbb=1"/>
          <p:cNvSpPr/>
          <p:nvPr/>
        </p:nvSpPr>
        <p:spPr>
          <a:xfrm>
            <a:off x="722376" y="232625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8_AS.42_1#82befff89?vop=1&amp;pid=a0fdb5665&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本题考查保障粮食安全的措施。由图可知，开封市非粮化率较高</a:t>
            </a:r>
            <a:r>
              <a:rPr lang="en-US" altLang="zh-CN" sz="2000" b="0" i="0">
                <a:solidFill>
                  <a:srgbClr val="000000"/>
                </a:solidFill>
                <a:latin typeface="微软雅黑" pitchFamily="34" charset="0"/>
                <a:ea typeface="微软雅黑" pitchFamily="34" charset="-122"/>
                <a:cs typeface="微软雅黑" pitchFamily="34" charset="-120"/>
              </a:rPr>
              <a:t>，降低非粮化率可从扩大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耕地数量</a:t>
            </a:r>
            <a:r>
              <a:rPr lang="en-US" altLang="zh-CN" sz="2000" b="0" i="0" dirty="0">
                <a:solidFill>
                  <a:srgbClr val="000000"/>
                </a:solidFill>
                <a:latin typeface="微软雅黑" pitchFamily="34" charset="0"/>
                <a:ea typeface="微软雅黑" pitchFamily="34" charset="-122"/>
                <a:cs typeface="微软雅黑" pitchFamily="34" charset="-120"/>
              </a:rPr>
              <a:t>，保证耕地质量，提高农民种粮积极性等角度进行分析</a:t>
            </a:r>
            <a:r>
              <a:rPr lang="en-US" altLang="zh-CN" sz="2000" b="0" i="0">
                <a:solidFill>
                  <a:srgbClr val="000000"/>
                </a:solidFill>
                <a:latin typeface="微软雅黑" pitchFamily="34" charset="0"/>
                <a:ea typeface="微软雅黑" pitchFamily="34" charset="-122"/>
                <a:cs typeface="微软雅黑" pitchFamily="34" charset="-120"/>
              </a:rPr>
              <a:t>。提高粮食收购价格可提高农民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种植粮食作物的积极性</a:t>
            </a:r>
            <a:r>
              <a:rPr lang="en-US" altLang="zh-CN" sz="2000" b="0" i="0" dirty="0">
                <a:solidFill>
                  <a:srgbClr val="000000"/>
                </a:solidFill>
                <a:latin typeface="微软雅黑" pitchFamily="34" charset="0"/>
                <a:ea typeface="微软雅黑" pitchFamily="34" charset="-122"/>
                <a:cs typeface="微软雅黑" pitchFamily="34" charset="-120"/>
              </a:rPr>
              <a:t>，降低非粮化率，①正确；提倡居民饮食结构的多样化</a:t>
            </a:r>
            <a:r>
              <a:rPr lang="en-US" altLang="zh-CN" sz="2000" b="0" i="0">
                <a:solidFill>
                  <a:srgbClr val="000000"/>
                </a:solidFill>
                <a:latin typeface="微软雅黑" pitchFamily="34" charset="0"/>
                <a:ea typeface="微软雅黑" pitchFamily="34" charset="-122"/>
                <a:cs typeface="微软雅黑" pitchFamily="34" charset="-120"/>
              </a:rPr>
              <a:t>，会导致非粮化率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上升</a:t>
            </a:r>
            <a:r>
              <a:rPr lang="en-US" altLang="zh-CN" sz="2000" b="0" i="0" dirty="0">
                <a:solidFill>
                  <a:srgbClr val="000000"/>
                </a:solidFill>
                <a:latin typeface="微软雅黑" pitchFamily="34" charset="0"/>
                <a:ea typeface="微软雅黑" pitchFamily="34" charset="-122"/>
                <a:cs typeface="微软雅黑" pitchFamily="34" charset="-120"/>
              </a:rPr>
              <a:t>，②错误；特色农业中除粮食生产外，还包括水果、蔬菜、经济林等</a:t>
            </a:r>
            <a:r>
              <a:rPr lang="en-US" altLang="zh-CN" sz="2000" b="0" i="0">
                <a:solidFill>
                  <a:srgbClr val="000000"/>
                </a:solidFill>
                <a:latin typeface="微软雅黑" pitchFamily="34" charset="0"/>
                <a:ea typeface="微软雅黑" pitchFamily="34" charset="-122"/>
                <a:cs typeface="微软雅黑" pitchFamily="34" charset="-120"/>
              </a:rPr>
              <a:t>，故发展特色农业有可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能会导致非粮化率上升</a:t>
            </a:r>
            <a:r>
              <a:rPr lang="en-US" altLang="zh-CN" sz="2000" b="0" i="0" dirty="0">
                <a:solidFill>
                  <a:srgbClr val="000000"/>
                </a:solidFill>
                <a:latin typeface="微软雅黑" pitchFamily="34" charset="0"/>
                <a:ea typeface="微软雅黑" pitchFamily="34" charset="-122"/>
                <a:cs typeface="微软雅黑" pitchFamily="34" charset="-120"/>
              </a:rPr>
              <a:t>，③错误；利用遥感技术动态监测耕地，确保耕地数量和质量</a:t>
            </a:r>
            <a:r>
              <a:rPr lang="en-US" altLang="zh-CN" sz="2000" b="0" i="0">
                <a:solidFill>
                  <a:srgbClr val="000000"/>
                </a:solidFill>
                <a:latin typeface="微软雅黑" pitchFamily="34" charset="0"/>
                <a:ea typeface="微软雅黑" pitchFamily="34" charset="-122"/>
                <a:cs typeface="微软雅黑" pitchFamily="34" charset="-120"/>
              </a:rPr>
              <a:t>，有助于保</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护耕地</a:t>
            </a:r>
            <a:r>
              <a:rPr lang="en-US" altLang="zh-CN" sz="2000" b="0" i="0" dirty="0">
                <a:solidFill>
                  <a:srgbClr val="000000"/>
                </a:solidFill>
                <a:latin typeface="微软雅黑" pitchFamily="34" charset="0"/>
                <a:ea typeface="微软雅黑" pitchFamily="34" charset="-122"/>
                <a:cs typeface="微软雅黑" pitchFamily="34" charset="-120"/>
              </a:rPr>
              <a:t>，降低非粮化率，④正确。综上，①④正确，故选C。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8_AS.42_2#82befff89?vop=1&amp;pid=a0fdb5665&amp;color=0,0,0&amp;mp=1&amp;vtp=1&amp;bt=1&amp;bbb=1&amp;hb=1"/>
          <p:cNvSpPr/>
          <p:nvPr/>
        </p:nvSpPr>
        <p:spPr>
          <a:xfrm>
            <a:off x="722376" y="972000"/>
            <a:ext cx="10753344" cy="17706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【易错警示】</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本题组易错之处在于不能全面分析非粮化的表现和原因</a:t>
            </a:r>
            <a:r>
              <a:rPr lang="en-US" altLang="zh-CN" sz="2000" b="0" i="0">
                <a:solidFill>
                  <a:srgbClr val="000000"/>
                </a:solidFill>
                <a:latin typeface="微软雅黑" pitchFamily="34" charset="0"/>
                <a:ea typeface="微软雅黑" pitchFamily="34" charset="-122"/>
                <a:cs typeface="微软雅黑" pitchFamily="34" charset="-120"/>
              </a:rPr>
              <a:t>。分析非粮化的表现和原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因应该从以下几个方面进行</a:t>
            </a:r>
            <a:r>
              <a:rPr lang="en-US" altLang="zh-CN" sz="2000" b="0" i="0" dirty="0">
                <a:solidFill>
                  <a:srgbClr val="000000"/>
                </a:solidFill>
                <a:latin typeface="微软雅黑" pitchFamily="34" charset="0"/>
                <a:ea typeface="微软雅黑" pitchFamily="34" charset="-122"/>
                <a:cs typeface="微软雅黑" pitchFamily="34" charset="-120"/>
              </a:rPr>
              <a:t>：一是耕地被闲置荒芜</a:t>
            </a:r>
            <a:r>
              <a:rPr lang="en-US" altLang="zh-CN" sz="2000" b="0" i="0">
                <a:solidFill>
                  <a:srgbClr val="000000"/>
                </a:solidFill>
                <a:latin typeface="微软雅黑" pitchFamily="34" charset="0"/>
                <a:ea typeface="微软雅黑" pitchFamily="34" charset="-122"/>
                <a:cs typeface="微软雅黑" pitchFamily="34" charset="-120"/>
              </a:rPr>
              <a:t>；二是耕地被用来种植除粮食作物以外的其他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作物</a:t>
            </a:r>
            <a:r>
              <a:rPr lang="en-US" altLang="zh-CN" sz="2000" b="0" i="0" dirty="0">
                <a:solidFill>
                  <a:srgbClr val="000000"/>
                </a:solidFill>
                <a:latin typeface="微软雅黑" pitchFamily="34" charset="0"/>
                <a:ea typeface="微软雅黑" pitchFamily="34" charset="-122"/>
                <a:cs typeface="微软雅黑" pitchFamily="34" charset="-120"/>
              </a:rPr>
              <a:t>；三是耕地被用来搞养殖项目；四是在耕地上建造建筑物</a:t>
            </a:r>
            <a:r>
              <a:rPr lang="en-US" altLang="zh-CN" sz="2000" b="0" i="0">
                <a:solidFill>
                  <a:srgbClr val="000000"/>
                </a:solidFill>
                <a:latin typeface="微软雅黑" pitchFamily="34" charset="0"/>
                <a:ea typeface="微软雅黑" pitchFamily="34" charset="-122"/>
                <a:cs typeface="微软雅黑" pitchFamily="34" charset="-120"/>
              </a:rPr>
              <a:t>。明确这些后就可以全面分析出影</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响非粮化率的因素及解决措施</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C_4#4f5ddfa6e.fixed?pid=d966a1be1&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4#4f5ddfa6e.fixed?pid=d966a1be1&amp;color=255,255,255&amp;vtp=1&amp;bbb=1"/>
          <p:cNvSpPr/>
          <p:nvPr/>
        </p:nvSpPr>
        <p:spPr>
          <a:xfrm>
            <a:off x="0" y="3493008"/>
            <a:ext cx="12188952" cy="1326896"/>
          </a:xfrm>
          <a:prstGeom prst="rect">
            <a:avLst/>
          </a:prstGeom>
          <a:noFill/>
          <a:ln/>
        </p:spPr>
        <p:txBody>
          <a:bodyPr wrap="none" lIns="0" tIns="0" rIns="0" bIns="0" rtlCol="0" anchor="t"/>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第2课时</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我国耕地资源开发利用及保护</a:t>
            </a:r>
            <a:endParaRPr lang="en-US" altLang="zh-CN" sz="4400" dirty="0"/>
          </a:p>
        </p:txBody>
      </p:sp>
      <p:pic>
        <p:nvPicPr>
          <p:cNvPr id="4" name="C_4#4f5ddfa6e.fixed?pid=d966a1be1&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4_BD#4f5ddfa6e.fixed?pid=d966a1be1&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pic>
        <p:nvPicPr>
          <p:cNvPr id="2" name="QM_5_BD.43_1#ac363f536?htil=3&amp;pid=4f5ddfa6e&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085218" y="1026864"/>
            <a:ext cx="3337560" cy="17007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5_BD.43_2#ac363f536?htil=3&amp;pid=4f5ddfa6e&amp;color=0,0,0&amp;vtp=1&amp;bt=1&amp;bbb=1&amp;hb=1&amp;hs=1"/>
          <p:cNvSpPr/>
          <p:nvPr/>
        </p:nvSpPr>
        <p:spPr>
          <a:xfrm>
            <a:off x="722376" y="972000"/>
            <a:ext cx="7287768"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[河南开封五校联盟2025高二联考]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根据土壤肥力</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土壤性状</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耕</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地管理水平</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耕作条件等多个指标对耕地进行综合评价</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得出耕</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地质量</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将全国耕地按质量等级进行划分</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可以因地制宜开展农</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业活动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确保耕地质量稳中有升</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下图为内蒙古及长城沿线地区</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耕地质量等级比例分布示意图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4" name="QM_5_BD.43_3#ac363f536?pid=4f5ddfa6e&amp;color=0,0,0&amp;vtp=1&amp;bbb=1&amp;hs=1"/>
          <p:cNvSpPr/>
          <p:nvPr/>
        </p:nvSpPr>
        <p:spPr>
          <a:xfrm>
            <a:off x="722376" y="3233362"/>
            <a:ext cx="10753344" cy="40500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Times New Roman" pitchFamily="34" charset="0"/>
                <a:ea typeface="KaiTi" pitchFamily="34" charset="-122"/>
                <a:cs typeface="Times New Roman" pitchFamily="34" charset="-120"/>
              </a:rPr>
              <a:t>注：</a:t>
            </a:r>
            <a:r>
              <a:rPr lang="en-US" altLang="zh-CN" sz="2000" b="0" i="0" dirty="0">
                <a:solidFill>
                  <a:srgbClr val="000000"/>
                </a:solidFill>
                <a:latin typeface="Times New Roman" pitchFamily="34" charset="0"/>
                <a:ea typeface="KaiTi" pitchFamily="34" charset="-122"/>
                <a:cs typeface="Times New Roman" pitchFamily="34" charset="-120"/>
              </a:rPr>
              <a:t>一至十等，耕地质量由高到低。</a:t>
            </a:r>
            <a:endParaRPr lang="en-US" altLang="zh-CN" sz="2000" dirty="0"/>
          </a:p>
        </p:txBody>
      </p:sp>
      <p:sp>
        <p:nvSpPr>
          <p:cNvPr id="5" name="QC_6_BD.44_1#7bcf13e11?pid=ac363f536&amp;color=0,0,0&amp;vtp=1&amp;bt=1&amp;bbb=1">
            <a:extLst>
              <a:ext uri="{FF2B5EF4-FFF2-40B4-BE49-F238E27FC236}">
                <a16:creationId xmlns:a16="http://schemas.microsoft.com/office/drawing/2014/main" id="{EB2ABD2B-1B98-AC3D-FA26-E19689C602E7}"/>
              </a:ext>
            </a:extLst>
          </p:cNvPr>
          <p:cNvSpPr/>
          <p:nvPr/>
        </p:nvSpPr>
        <p:spPr>
          <a:xfrm>
            <a:off x="722376" y="3690562"/>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形成内蒙古及长城沿线地区耕地质量等级划分现状的主要原因是(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6" name="QC_6_AN.45_1#7bcf13e11.bracket?pid=ac363f536&amp;color=0,0,0&amp;vpa=13&amp;vtp=1">
            <a:extLst>
              <a:ext uri="{FF2B5EF4-FFF2-40B4-BE49-F238E27FC236}">
                <a16:creationId xmlns:a16="http://schemas.microsoft.com/office/drawing/2014/main" id="{5227692A-858B-DCBE-50B2-EB0AC59E8A28}"/>
              </a:ext>
            </a:extLst>
          </p:cNvPr>
          <p:cNvSpPr/>
          <p:nvPr/>
        </p:nvSpPr>
        <p:spPr>
          <a:xfrm>
            <a:off x="8245539" y="3690562"/>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7" name="QC_6_BD.44_2#7bcf13e11.choices?pid=ac363f536&amp;color=0,0,0&amp;vtp=1&amp;bbb=1">
            <a:extLst>
              <a:ext uri="{FF2B5EF4-FFF2-40B4-BE49-F238E27FC236}">
                <a16:creationId xmlns:a16="http://schemas.microsoft.com/office/drawing/2014/main" id="{B3417BFA-D766-09BE-A77B-CE2715F7946B}"/>
              </a:ext>
            </a:extLst>
          </p:cNvPr>
          <p:cNvSpPr/>
          <p:nvPr/>
        </p:nvSpPr>
        <p:spPr>
          <a:xfrm>
            <a:off x="722376" y="415474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A.管理水平落后</a:t>
            </a:r>
            <a:r>
              <a:rPr lang="en-US" altLang="zh-CN" sz="2000" b="0" i="0">
                <a:solidFill>
                  <a:srgbClr val="000000"/>
                </a:solidFill>
                <a:latin typeface="微软雅黑" pitchFamily="34" charset="0"/>
                <a:ea typeface="微软雅黑" pitchFamily="34" charset="-122"/>
                <a:cs typeface="微软雅黑" pitchFamily="34" charset="-120"/>
              </a:rPr>
              <a:t>，多酸性土壤</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.基础设施不足，生产效率低</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.土壤有机质不足</a:t>
            </a:r>
            <a:r>
              <a:rPr lang="en-US" altLang="zh-CN" sz="2000" b="0" i="0">
                <a:solidFill>
                  <a:srgbClr val="000000"/>
                </a:solidFill>
                <a:latin typeface="微软雅黑" pitchFamily="34" charset="0"/>
                <a:ea typeface="微软雅黑" pitchFamily="34" charset="-122"/>
                <a:cs typeface="微软雅黑" pitchFamily="34" charset="-120"/>
              </a:rPr>
              <a:t>，水资源短缺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.人均耕地少，后备资源有限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C_6_AS.46_1#7bcf13e11?vop=1&amp;pid=ac363f536&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本题考查我国耕地资源开发利用现状。由图可知</a:t>
            </a:r>
            <a:r>
              <a:rPr lang="en-US" altLang="zh-CN" sz="2000" b="0" i="0">
                <a:solidFill>
                  <a:srgbClr val="000000"/>
                </a:solidFill>
                <a:latin typeface="微软雅黑" pitchFamily="34" charset="0"/>
                <a:ea typeface="微软雅黑" pitchFamily="34" charset="-122"/>
                <a:cs typeface="微软雅黑" pitchFamily="34" charset="-120"/>
              </a:rPr>
              <a:t>，内蒙古及长城沿线地区耕地质量等级以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五至十等为主</a:t>
            </a:r>
            <a:r>
              <a:rPr lang="en-US" altLang="zh-CN" sz="2000" b="0" i="0" dirty="0">
                <a:solidFill>
                  <a:srgbClr val="000000"/>
                </a:solidFill>
                <a:latin typeface="微软雅黑" pitchFamily="34" charset="0"/>
                <a:ea typeface="微软雅黑" pitchFamily="34" charset="-122"/>
                <a:cs typeface="微软雅黑" pitchFamily="34" charset="-120"/>
              </a:rPr>
              <a:t>，耕地质量较差，主要原因是生物量少，土壤有机质含量整体偏低</a:t>
            </a:r>
            <a:r>
              <a:rPr lang="en-US" altLang="zh-CN" sz="2000" b="0" i="0">
                <a:solidFill>
                  <a:srgbClr val="000000"/>
                </a:solidFill>
                <a:latin typeface="微软雅黑" pitchFamily="34" charset="0"/>
                <a:ea typeface="微软雅黑" pitchFamily="34" charset="-122"/>
                <a:cs typeface="微软雅黑" pitchFamily="34" charset="-120"/>
              </a:rPr>
              <a:t>，且当地降水稀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少</a:t>
            </a:r>
            <a:r>
              <a:rPr lang="en-US" altLang="zh-CN" sz="2000" b="0" i="0" dirty="0">
                <a:solidFill>
                  <a:srgbClr val="000000"/>
                </a:solidFill>
                <a:latin typeface="微软雅黑" pitchFamily="34" charset="0"/>
                <a:ea typeface="微软雅黑" pitchFamily="34" charset="-122"/>
                <a:cs typeface="微软雅黑" pitchFamily="34" charset="-120"/>
              </a:rPr>
              <a:t>，灌溉水源严重不足，C正确；内蒙古及长城沿线地区的土壤主要为碱性土壤，</a:t>
            </a:r>
            <a:r>
              <a:rPr lang="en-US" altLang="zh-CN" sz="2000" b="0" i="0">
                <a:solidFill>
                  <a:srgbClr val="000000"/>
                </a:solidFill>
                <a:latin typeface="微软雅黑" pitchFamily="34" charset="0"/>
                <a:ea typeface="微软雅黑" pitchFamily="34" charset="-122"/>
                <a:cs typeface="微软雅黑" pitchFamily="34" charset="-120"/>
              </a:rPr>
              <a:t>而非酸性土壤，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错误；基础设施不足和生产效率低可能会影响农业生产</a:t>
            </a:r>
            <a:r>
              <a:rPr lang="en-US" altLang="zh-CN" sz="2000" b="0" i="0">
                <a:solidFill>
                  <a:srgbClr val="000000"/>
                </a:solidFill>
                <a:latin typeface="微软雅黑" pitchFamily="34" charset="0"/>
                <a:ea typeface="微软雅黑" pitchFamily="34" charset="-122"/>
                <a:cs typeface="微软雅黑" pitchFamily="34" charset="-120"/>
              </a:rPr>
              <a:t>，但这并不是影响耕地质量等级划分的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主要因素</a:t>
            </a:r>
            <a:r>
              <a:rPr lang="en-US" altLang="zh-CN" sz="2000" b="0" i="0" dirty="0">
                <a:solidFill>
                  <a:srgbClr val="000000"/>
                </a:solidFill>
                <a:latin typeface="微软雅黑" pitchFamily="34" charset="0"/>
                <a:ea typeface="微软雅黑" pitchFamily="34" charset="-122"/>
                <a:cs typeface="微软雅黑" pitchFamily="34" charset="-120"/>
              </a:rPr>
              <a:t>，B错误；人均耕地少和后备资源有限与耕地质量等级关系不大，D错误。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C_6_BD.47_1#de47daa2a?pid=ac363f53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2.针对内蒙古及长城沿线地区耕地现状，</a:t>
            </a:r>
            <a:r>
              <a:rPr lang="en-US" altLang="zh-CN" sz="2000" b="0" i="0">
                <a:solidFill>
                  <a:srgbClr val="000000"/>
                </a:solidFill>
                <a:latin typeface="微软雅黑" pitchFamily="34" charset="0"/>
                <a:ea typeface="微软雅黑" pitchFamily="34" charset="-122"/>
                <a:cs typeface="微软雅黑" pitchFamily="34" charset="-120"/>
              </a:rPr>
              <a:t>可以(</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48_1#de47daa2a.bracket?pid=ac363f536&amp;color=0,0,0&amp;vpa=14&amp;vtp=1"/>
          <p:cNvSpPr/>
          <p:nvPr/>
        </p:nvSpPr>
        <p:spPr>
          <a:xfrm>
            <a:off x="5946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47_2#de47daa2a.choices?pid=ac363f536&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.种植耗水作物防治沙化</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.扩大粮食的种植面积</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C.施碱性肥料改善土壤酸碱度</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.推行节水型耕作制度</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C_6_AS.49_1#de47daa2a?vop=1&amp;pid=ac363f536&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本题考查未来粮食安全的耕地保障措施。内蒙古及长城沿线地区气候干旱，水源短缺</a:t>
            </a:r>
            <a:r>
              <a:rPr lang="en-US" altLang="zh-CN" sz="2000" b="0" i="0">
                <a:solidFill>
                  <a:srgbClr val="000000"/>
                </a:solidFill>
                <a:latin typeface="微软雅黑" pitchFamily="34" charset="0"/>
                <a:ea typeface="微软雅黑" pitchFamily="34" charset="-122"/>
                <a:cs typeface="微软雅黑" pitchFamily="34" charset="-120"/>
              </a:rPr>
              <a:t>，应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推行节水型耕作制度</a:t>
            </a:r>
            <a:r>
              <a:rPr lang="en-US" altLang="zh-CN" sz="2000" b="0" i="0" dirty="0">
                <a:solidFill>
                  <a:srgbClr val="000000"/>
                </a:solidFill>
                <a:latin typeface="微软雅黑" pitchFamily="34" charset="0"/>
                <a:ea typeface="微软雅黑" pitchFamily="34" charset="-122"/>
                <a:cs typeface="微软雅黑" pitchFamily="34" charset="-120"/>
              </a:rPr>
              <a:t>，可以促进当地农业可持续发展，D正确；当地缺水严重</a:t>
            </a:r>
            <a:r>
              <a:rPr lang="en-US" altLang="zh-CN" sz="2000" b="0" i="0">
                <a:solidFill>
                  <a:srgbClr val="000000"/>
                </a:solidFill>
                <a:latin typeface="微软雅黑" pitchFamily="34" charset="0"/>
                <a:ea typeface="微软雅黑" pitchFamily="34" charset="-122"/>
                <a:cs typeface="微软雅黑" pitchFamily="34" charset="-120"/>
              </a:rPr>
              <a:t>，种植耗水作物会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加剧当地水资源短缺问题</a:t>
            </a:r>
            <a:r>
              <a:rPr lang="en-US" altLang="zh-CN" sz="2000" b="0" i="0" dirty="0">
                <a:solidFill>
                  <a:srgbClr val="000000"/>
                </a:solidFill>
                <a:latin typeface="微软雅黑" pitchFamily="34" charset="0"/>
                <a:ea typeface="微软雅黑" pitchFamily="34" charset="-122"/>
                <a:cs typeface="微软雅黑" pitchFamily="34" charset="-120"/>
              </a:rPr>
              <a:t>，A错误；扩大粮食种植面积易导致土地沙化面积扩大，B错误</a:t>
            </a:r>
            <a:r>
              <a:rPr lang="en-US" altLang="zh-CN" sz="2000" b="0" i="0">
                <a:solidFill>
                  <a:srgbClr val="000000"/>
                </a:solidFill>
                <a:latin typeface="微软雅黑" pitchFamily="34" charset="0"/>
                <a:ea typeface="微软雅黑" pitchFamily="34" charset="-122"/>
                <a:cs typeface="微软雅黑" pitchFamily="34" charset="-120"/>
              </a:rPr>
              <a:t>；当地土</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地盐碱化严重</a:t>
            </a:r>
            <a:r>
              <a:rPr lang="en-US" altLang="zh-CN" sz="2000" b="0" i="0" dirty="0">
                <a:solidFill>
                  <a:srgbClr val="000000"/>
                </a:solidFill>
                <a:latin typeface="微软雅黑" pitchFamily="34" charset="0"/>
                <a:ea typeface="微软雅黑" pitchFamily="34" charset="-122"/>
                <a:cs typeface="微软雅黑" pitchFamily="34" charset="-120"/>
              </a:rPr>
              <a:t>，应施酸性肥料改善土壤酸碱度，C错误。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M_6_BD.1_1#ff0102c45?pid=52a3b1216&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楷体" pitchFamily="34" charset="-122"/>
                <a:cs typeface="微软雅黑" pitchFamily="34" charset="-120"/>
              </a:rPr>
              <a:t>保护性耕作是指对耕地实行免耕或浅耕</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并在粮食收割后及时将秸秆粉碎归田</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或者将作物残茬</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留在田地过冬</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7_BD.2_1#db0580dd5?pid=ff0102c45&amp;color=0,0,0&amp;vtp=1&amp;bbb=1"/>
          <p:cNvSpPr/>
          <p:nvPr/>
        </p:nvSpPr>
        <p:spPr>
          <a:xfrm>
            <a:off x="722376" y="18692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保护性耕作的生态价值有(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7_AN.3_1#db0580dd5.bracket?pid=ff0102c45&amp;color=0,0,0&amp;vpa=1&amp;vtp=1"/>
          <p:cNvSpPr/>
          <p:nvPr/>
        </p:nvSpPr>
        <p:spPr>
          <a:xfrm>
            <a:off x="3927539" y="186925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5" name="QC_7_BD.2_2#db0580dd5?pid=ff0102c45&amp;color=0,0,0&amp;vtp=1&amp;bbb=1"/>
          <p:cNvSpPr/>
          <p:nvPr/>
        </p:nvSpPr>
        <p:spPr>
          <a:xfrm>
            <a:off x="722376" y="2326455"/>
            <a:ext cx="10753344" cy="405003"/>
          </a:xfrm>
          <a:prstGeom prst="rect">
            <a:avLst/>
          </a:prstGeom>
          <a:noFill/>
          <a:ln/>
        </p:spPr>
        <p:txBody>
          <a:bodyPr wrap="none" lIns="0" tIns="0" rIns="0" bIns="0" rtlCol="0" anchor="t"/>
          <a:lstStyle/>
          <a:p>
            <a:pPr latinLnBrk="1">
              <a:lnSpc>
                <a:spcPts val="3600"/>
              </a:lnSpc>
              <a:tabLst>
                <a:tab pos="2748329" algn="l"/>
                <a:tab pos="5483957" algn="l"/>
                <a:tab pos="8219586" algn="l"/>
              </a:tabLst>
            </a:pPr>
            <a:r>
              <a:rPr lang="en-US" altLang="zh-CN" sz="2000" b="0" i="0">
                <a:solidFill>
                  <a:srgbClr val="000000"/>
                </a:solidFill>
                <a:latin typeface="微软雅黑" pitchFamily="34" charset="0"/>
                <a:ea typeface="微软雅黑" pitchFamily="34" charset="-122"/>
                <a:cs typeface="微软雅黑" pitchFamily="34" charset="-120"/>
              </a:rPr>
              <a:t>①改善土壤状况</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②减轻土壤侵蚀</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③增加农田水源</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杜绝农田污染</a:t>
            </a:r>
            <a:endParaRPr lang="en-US" altLang="zh-CN" sz="2000" dirty="0"/>
          </a:p>
        </p:txBody>
      </p:sp>
      <p:sp>
        <p:nvSpPr>
          <p:cNvPr id="6" name="QC_7_BD.2_3#db0580dd5.choices?pid=ff0102c45&amp;color=0,0,0&amp;vtp=1&amp;bbb=1"/>
          <p:cNvSpPr/>
          <p:nvPr/>
        </p:nvSpPr>
        <p:spPr>
          <a:xfrm>
            <a:off x="722376" y="2783655"/>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M_5_BD.50_1#06929c27f?pid=4f5ddfa6e&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[湖北荆州2025高二期末]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人口</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耕地和粮食三者适配水平直接影响着区域粮食安全可持续状态</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影响中国粮食功能区人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粮适配水平的因素主要有产业结构</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种植结构</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农户资本状况</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粮</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食国际贸易水平和政府支农力度</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不同因素对不同粮食功能区的影响具有差异性</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下表为中国粮</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食功能区划分</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港</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澳</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台数据暂缺</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graphicFrame>
        <p:nvGraphicFramePr>
          <p:cNvPr id="40" name="QM_5_BD.50_2#06929c27f?colgroup=7,33&amp;pid=4f5ddfa6e&amp;color=0,0,0&amp;vtp=1&amp;bbb=1&amp;hb=1"/>
          <p:cNvGraphicFramePr>
            <a:graphicFrameLocks noGrp="1"/>
          </p:cNvGraphicFramePr>
          <p:nvPr>
            <p:extLst>
              <p:ext uri="{D42A27DB-BD31-4B8C-83A1-F6EECF244321}">
                <p14:modId xmlns:p14="http://schemas.microsoft.com/office/powerpoint/2010/main" val="4138391030"/>
              </p:ext>
            </p:extLst>
          </p:nvPr>
        </p:nvGraphicFramePr>
        <p:xfrm>
          <a:off x="722376" y="2864046"/>
          <a:ext cx="10725912" cy="2068132"/>
        </p:xfrm>
        <a:graphic>
          <a:graphicData uri="http://schemas.openxmlformats.org/drawingml/2006/table">
            <a:tbl>
              <a:tblPr/>
              <a:tblGrid>
                <a:gridCol w="2020824">
                  <a:extLst>
                    <a:ext uri="{9D8B030D-6E8A-4147-A177-3AD203B41FA5}">
                      <a16:colId xmlns:a16="http://schemas.microsoft.com/office/drawing/2014/main" val="20000"/>
                    </a:ext>
                  </a:extLst>
                </a:gridCol>
                <a:gridCol w="8705088">
                  <a:extLst>
                    <a:ext uri="{9D8B030D-6E8A-4147-A177-3AD203B41FA5}">
                      <a16:colId xmlns:a16="http://schemas.microsoft.com/office/drawing/2014/main" val="20001"/>
                    </a:ext>
                  </a:extLst>
                </a:gridCol>
              </a:tblGrid>
              <a:tr h="403543">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粮食功能区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省级行政区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2783">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北京</a:t>
                      </a:r>
                      <a:r>
                        <a:rPr lang="en-US" altLang="zh-CN" sz="2000" b="0" i="0" spc="-10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Times New Roman" pitchFamily="34" charset="0"/>
                          <a:ea typeface="KaiTi" pitchFamily="34" charset="-122"/>
                          <a:cs typeface="Times New Roman" pitchFamily="34" charset="-120"/>
                        </a:rPr>
                        <a:t>天津</a:t>
                      </a:r>
                      <a:r>
                        <a:rPr lang="en-US" altLang="zh-CN" sz="2000" b="0" i="0" spc="-10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Times New Roman" pitchFamily="34" charset="0"/>
                          <a:ea typeface="KaiTi" pitchFamily="34" charset="-122"/>
                          <a:cs typeface="Times New Roman" pitchFamily="34" charset="-120"/>
                        </a:rPr>
                        <a:t>上海</a:t>
                      </a:r>
                      <a:r>
                        <a:rPr lang="en-US" altLang="zh-CN" sz="2000" b="0" i="0" spc="-10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Times New Roman" pitchFamily="34" charset="0"/>
                          <a:ea typeface="KaiTi" pitchFamily="34" charset="-122"/>
                          <a:cs typeface="Times New Roman" pitchFamily="34" charset="-120"/>
                        </a:rPr>
                        <a:t>浙江</a:t>
                      </a:r>
                      <a:r>
                        <a:rPr lang="en-US" altLang="zh-CN" sz="2000" b="0" i="0" spc="-10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Times New Roman" pitchFamily="34" charset="0"/>
                          <a:ea typeface="KaiTi" pitchFamily="34" charset="-122"/>
                          <a:cs typeface="Times New Roman" pitchFamily="34" charset="-120"/>
                        </a:rPr>
                        <a:t>福建</a:t>
                      </a:r>
                      <a:r>
                        <a:rPr lang="en-US" altLang="zh-CN" sz="2000" b="0" i="0" spc="-10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Times New Roman" pitchFamily="34" charset="0"/>
                          <a:ea typeface="KaiTi" pitchFamily="34" charset="-122"/>
                          <a:cs typeface="Times New Roman" pitchFamily="34" charset="-120"/>
                        </a:rPr>
                        <a:t>广东</a:t>
                      </a:r>
                      <a:r>
                        <a:rPr lang="en-US" altLang="zh-CN" sz="2000" b="0" i="0" spc="-10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Times New Roman" pitchFamily="34" charset="0"/>
                          <a:ea typeface="KaiTi" pitchFamily="34" charset="-122"/>
                          <a:cs typeface="Times New Roman" pitchFamily="34" charset="-120"/>
                        </a:rPr>
                        <a:t>海南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2783">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山西</a:t>
                      </a:r>
                      <a:r>
                        <a:rPr lang="en-US" altLang="zh-CN" sz="2000" b="0" i="0" spc="-10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Times New Roman" pitchFamily="34" charset="0"/>
                          <a:ea typeface="KaiTi" pitchFamily="34" charset="-122"/>
                          <a:cs typeface="Times New Roman" pitchFamily="34" charset="-120"/>
                        </a:rPr>
                        <a:t>广西</a:t>
                      </a:r>
                      <a:r>
                        <a:rPr lang="en-US" altLang="zh-CN" sz="2000" b="0" i="0" spc="-10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Times New Roman" pitchFamily="34" charset="0"/>
                          <a:ea typeface="KaiTi" pitchFamily="34" charset="-122"/>
                          <a:cs typeface="Times New Roman" pitchFamily="34" charset="-120"/>
                        </a:rPr>
                        <a:t>重庆</a:t>
                      </a:r>
                      <a:r>
                        <a:rPr lang="en-US" altLang="zh-CN" sz="2000" b="0" i="0" spc="-10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Times New Roman" pitchFamily="34" charset="0"/>
                          <a:ea typeface="KaiTi" pitchFamily="34" charset="-122"/>
                          <a:cs typeface="Times New Roman" pitchFamily="34" charset="-120"/>
                        </a:rPr>
                        <a:t>贵州</a:t>
                      </a:r>
                      <a:r>
                        <a:rPr lang="en-US" altLang="zh-CN" sz="2000" b="0" i="0" spc="-10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Times New Roman" pitchFamily="34" charset="0"/>
                          <a:ea typeface="KaiTi" pitchFamily="34" charset="-122"/>
                          <a:cs typeface="Times New Roman" pitchFamily="34" charset="-120"/>
                        </a:rPr>
                        <a:t>云南</a:t>
                      </a:r>
                      <a:r>
                        <a:rPr lang="en-US" altLang="zh-CN" sz="2000" b="0" i="0" spc="-10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Times New Roman" pitchFamily="34" charset="0"/>
                          <a:ea typeface="KaiTi" pitchFamily="34" charset="-122"/>
                          <a:cs typeface="Times New Roman" pitchFamily="34" charset="-120"/>
                        </a:rPr>
                        <a:t>西藏</a:t>
                      </a:r>
                      <a:r>
                        <a:rPr lang="en-US" altLang="zh-CN" sz="2000" b="0" i="0" spc="-10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Times New Roman" pitchFamily="34" charset="0"/>
                          <a:ea typeface="KaiTi" pitchFamily="34" charset="-122"/>
                          <a:cs typeface="Times New Roman" pitchFamily="34" charset="-120"/>
                        </a:rPr>
                        <a:t>陕西</a:t>
                      </a:r>
                      <a:r>
                        <a:rPr lang="en-US" altLang="zh-CN" sz="2000" b="0" i="0" spc="-10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Times New Roman" pitchFamily="34" charset="0"/>
                          <a:ea typeface="KaiTi" pitchFamily="34" charset="-122"/>
                          <a:cs typeface="Times New Roman" pitchFamily="34" charset="-120"/>
                        </a:rPr>
                        <a:t>甘肃</a:t>
                      </a:r>
                      <a:r>
                        <a:rPr lang="en-US" altLang="zh-CN" sz="2000" b="0" i="0" spc="-10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Times New Roman" pitchFamily="34" charset="0"/>
                          <a:ea typeface="KaiTi" pitchFamily="34" charset="-122"/>
                          <a:cs typeface="Times New Roman" pitchFamily="34" charset="-120"/>
                        </a:rPr>
                        <a:t>宁夏</a:t>
                      </a:r>
                      <a:r>
                        <a:rPr lang="en-US" altLang="zh-CN" sz="2000" b="0" i="0" spc="-10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Times New Roman" pitchFamily="34" charset="0"/>
                          <a:ea typeface="KaiTi" pitchFamily="34" charset="-122"/>
                          <a:cs typeface="Times New Roman" pitchFamily="34" charset="-120"/>
                        </a:rPr>
                        <a:t>青海</a:t>
                      </a:r>
                      <a:r>
                        <a:rPr lang="en-US" altLang="zh-CN" sz="2000" b="0" i="0" spc="-10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Times New Roman" pitchFamily="34" charset="0"/>
                          <a:ea typeface="KaiTi" pitchFamily="34" charset="-122"/>
                          <a:cs typeface="Times New Roman" pitchFamily="34" charset="-120"/>
                        </a:rPr>
                        <a:t>新疆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819023">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Times New Roman" pitchFamily="34" charset="0"/>
                          <a:ea typeface="KaiTi" pitchFamily="34" charset="-122"/>
                          <a:cs typeface="Times New Roman" pitchFamily="34" charset="-120"/>
                        </a:rPr>
                        <a:t>黑龙江</a:t>
                      </a:r>
                      <a:r>
                        <a:rPr lang="en-US" altLang="zh-CN" sz="2000" b="0" i="0" spc="-10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Times New Roman" pitchFamily="34" charset="0"/>
                          <a:ea typeface="KaiTi" pitchFamily="34" charset="-122"/>
                          <a:cs typeface="Times New Roman" pitchFamily="34" charset="-120"/>
                        </a:rPr>
                        <a:t>吉林</a:t>
                      </a:r>
                      <a:r>
                        <a:rPr lang="en-US" altLang="zh-CN" sz="2000" b="0" i="0" spc="-10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Times New Roman" pitchFamily="34" charset="0"/>
                          <a:ea typeface="KaiTi" pitchFamily="34" charset="-122"/>
                          <a:cs typeface="Times New Roman" pitchFamily="34" charset="-120"/>
                        </a:rPr>
                        <a:t>辽宁</a:t>
                      </a:r>
                      <a:r>
                        <a:rPr lang="en-US" altLang="zh-CN" sz="2000" b="0" i="0" spc="-10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Times New Roman" pitchFamily="34" charset="0"/>
                          <a:ea typeface="KaiTi" pitchFamily="34" charset="-122"/>
                          <a:cs typeface="Times New Roman" pitchFamily="34" charset="-120"/>
                        </a:rPr>
                        <a:t>内蒙古</a:t>
                      </a:r>
                      <a:r>
                        <a:rPr lang="en-US" altLang="zh-CN" sz="2000" b="0" i="0" spc="-10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Times New Roman" pitchFamily="34" charset="0"/>
                          <a:ea typeface="KaiTi" pitchFamily="34" charset="-122"/>
                          <a:cs typeface="Times New Roman" pitchFamily="34" charset="-120"/>
                        </a:rPr>
                        <a:t>河北</a:t>
                      </a:r>
                      <a:r>
                        <a:rPr lang="en-US" altLang="zh-CN" sz="2000" b="0" i="0" spc="-10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Times New Roman" pitchFamily="34" charset="0"/>
                          <a:ea typeface="KaiTi" pitchFamily="34" charset="-122"/>
                          <a:cs typeface="Times New Roman" pitchFamily="34" charset="-120"/>
                        </a:rPr>
                        <a:t>河南</a:t>
                      </a:r>
                      <a:r>
                        <a:rPr lang="en-US" altLang="zh-CN" sz="2000" b="0" i="0" spc="-10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Times New Roman" pitchFamily="34" charset="0"/>
                          <a:ea typeface="KaiTi" pitchFamily="34" charset="-122"/>
                          <a:cs typeface="Times New Roman" pitchFamily="34" charset="-120"/>
                        </a:rPr>
                        <a:t>山东</a:t>
                      </a:r>
                      <a:r>
                        <a:rPr lang="en-US" altLang="zh-CN" sz="2000" b="0" i="0" spc="-10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Times New Roman" pitchFamily="34" charset="0"/>
                          <a:ea typeface="KaiTi" pitchFamily="34" charset="-122"/>
                          <a:cs typeface="Times New Roman" pitchFamily="34" charset="-120"/>
                        </a:rPr>
                        <a:t>江苏</a:t>
                      </a:r>
                      <a:r>
                        <a:rPr lang="en-US" altLang="zh-CN" sz="2000" b="0" i="0" spc="-10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Times New Roman" pitchFamily="34" charset="0"/>
                          <a:ea typeface="KaiTi" pitchFamily="34" charset="-122"/>
                          <a:cs typeface="Times New Roman" pitchFamily="34" charset="-120"/>
                        </a:rPr>
                        <a:t>安徽</a:t>
                      </a:r>
                      <a:r>
                        <a:rPr lang="en-US" altLang="zh-CN" sz="2000" b="0" i="0" spc="-10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Times New Roman" pitchFamily="34" charset="0"/>
                          <a:ea typeface="KaiTi" pitchFamily="34" charset="-122"/>
                          <a:cs typeface="Times New Roman" pitchFamily="34" charset="-120"/>
                        </a:rPr>
                        <a:t>江西</a:t>
                      </a:r>
                      <a:r>
                        <a:rPr lang="en-US" altLang="zh-CN" sz="2000" b="0" i="0" spc="-10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Times New Roman" pitchFamily="34" charset="0"/>
                          <a:ea typeface="KaiTi" pitchFamily="34" charset="-122"/>
                          <a:cs typeface="Times New Roman" pitchFamily="34" charset="-120"/>
                        </a:rPr>
                        <a:t>湖</a:t>
                      </a:r>
                    </a:p>
                    <a:p>
                      <a:pPr marL="0" lvl="0" indent="0" algn="l" latinLnBrk="1" hangingPunct="0">
                        <a:lnSpc>
                          <a:spcPts val="3000"/>
                        </a:lnSpc>
                      </a:pPr>
                      <a:r>
                        <a:rPr lang="en-US" altLang="zh-CN" sz="2000" b="0" i="0">
                          <a:solidFill>
                            <a:srgbClr val="000000"/>
                          </a:solidFill>
                          <a:latin typeface="Times New Roman" pitchFamily="34" charset="0"/>
                          <a:ea typeface="KaiTi" pitchFamily="34" charset="-122"/>
                          <a:cs typeface="Times New Roman" pitchFamily="34" charset="-120"/>
                        </a:rPr>
                        <a:t>北</a:t>
                      </a:r>
                      <a:r>
                        <a:rPr lang="en-US" altLang="zh-CN" sz="2000" b="0" i="0" spc="-10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Times New Roman" pitchFamily="34" charset="0"/>
                          <a:ea typeface="KaiTi" pitchFamily="34" charset="-122"/>
                          <a:cs typeface="Times New Roman" pitchFamily="34" charset="-120"/>
                        </a:rPr>
                        <a:t>湖南</a:t>
                      </a:r>
                      <a:r>
                        <a:rPr lang="en-US" altLang="zh-CN" sz="2000" b="0" i="0" spc="-10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Times New Roman" pitchFamily="34" charset="0"/>
                          <a:ea typeface="KaiTi" pitchFamily="34" charset="-122"/>
                          <a:cs typeface="Times New Roman" pitchFamily="34" charset="-120"/>
                        </a:rPr>
                        <a:t>四川</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C_6_BD.51_1#b6b74b23a?pid=06929c27f&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3.粮食功能区甲、乙、</a:t>
            </a:r>
            <a:r>
              <a:rPr lang="en-US" altLang="zh-CN" sz="2000" b="0" i="0">
                <a:solidFill>
                  <a:srgbClr val="000000"/>
                </a:solidFill>
                <a:latin typeface="微软雅黑" pitchFamily="34" charset="0"/>
                <a:ea typeface="微软雅黑" pitchFamily="34" charset="-122"/>
                <a:cs typeface="微软雅黑" pitchFamily="34" charset="-120"/>
              </a:rPr>
              <a:t>丙分别表示(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52_1#b6b74b23a.bracket?pid=06929c27f&amp;color=0,0,0&amp;vpa=15&amp;vtp=1"/>
          <p:cNvSpPr/>
          <p:nvPr/>
        </p:nvSpPr>
        <p:spPr>
          <a:xfrm>
            <a:off x="4689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51_2#b6b74b23a.choices?pid=06929c27f&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604607" algn="l"/>
              </a:tabLst>
            </a:pPr>
            <a:r>
              <a:rPr lang="en-US" altLang="zh-CN" sz="2000" b="0" i="0" dirty="0">
                <a:solidFill>
                  <a:srgbClr val="000000"/>
                </a:solidFill>
                <a:latin typeface="微软雅黑" pitchFamily="34" charset="0"/>
                <a:ea typeface="微软雅黑" pitchFamily="34" charset="-122"/>
                <a:cs typeface="微软雅黑" pitchFamily="34" charset="-120"/>
              </a:rPr>
              <a:t>A.粮食主产区、产销平衡区</a:t>
            </a:r>
            <a:r>
              <a:rPr lang="en-US" altLang="zh-CN" sz="2000" b="0" i="0">
                <a:solidFill>
                  <a:srgbClr val="000000"/>
                </a:solidFill>
                <a:latin typeface="微软雅黑" pitchFamily="34" charset="0"/>
                <a:ea typeface="微软雅黑" pitchFamily="34" charset="-122"/>
                <a:cs typeface="微软雅黑" pitchFamily="34" charset="-120"/>
              </a:rPr>
              <a:t>、粮食主销区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.产销平衡区、粮食主产区、粮食主销区</a:t>
            </a:r>
            <a:endParaRPr lang="en-US" altLang="zh-CN" sz="2000" dirty="0"/>
          </a:p>
          <a:p>
            <a:pPr latinLnBrk="1">
              <a:lnSpc>
                <a:spcPts val="3400"/>
              </a:lnSpc>
              <a:tabLst>
                <a:tab pos="560460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.粮食主销区、产销平衡区</a:t>
            </a:r>
            <a:r>
              <a:rPr lang="en-US" altLang="zh-CN" sz="2000" b="0" i="0">
                <a:solidFill>
                  <a:srgbClr val="000000"/>
                </a:solidFill>
                <a:latin typeface="微软雅黑" pitchFamily="34" charset="0"/>
                <a:ea typeface="微软雅黑" pitchFamily="34" charset="-122"/>
                <a:cs typeface="微软雅黑" pitchFamily="34" charset="-120"/>
              </a:rPr>
              <a:t>、粮食主产区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.粮食主产区、粮食主销区、产销平衡区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C_6_AS.53_1#b6b74b23a?vop=1&amp;pid=06929c27f&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本题考查我国粮食安全现状。甲包含北京、上海等经济发达地区，大多耕地少、</a:t>
            </a:r>
            <a:r>
              <a:rPr lang="en-US" altLang="zh-CN" sz="2000" b="0" i="0">
                <a:solidFill>
                  <a:srgbClr val="000000"/>
                </a:solidFill>
                <a:latin typeface="微软雅黑" pitchFamily="34" charset="0"/>
                <a:ea typeface="微软雅黑" pitchFamily="34" charset="-122"/>
                <a:cs typeface="微软雅黑" pitchFamily="34" charset="-120"/>
              </a:rPr>
              <a:t>人口密集，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粮食需求量大</a:t>
            </a:r>
            <a:r>
              <a:rPr lang="en-US" altLang="zh-CN" sz="2000" b="0" i="0" dirty="0">
                <a:solidFill>
                  <a:srgbClr val="000000"/>
                </a:solidFill>
                <a:latin typeface="微软雅黑" pitchFamily="34" charset="0"/>
                <a:ea typeface="微软雅黑" pitchFamily="34" charset="-122"/>
                <a:cs typeface="微软雅黑" pitchFamily="34" charset="-120"/>
              </a:rPr>
              <a:t>，但自给能力不足，应为粮食主销区；乙包含西部等欠发达地区</a:t>
            </a:r>
            <a:r>
              <a:rPr lang="en-US" altLang="zh-CN" sz="2000" b="0" i="0">
                <a:solidFill>
                  <a:srgbClr val="000000"/>
                </a:solidFill>
                <a:latin typeface="微软雅黑" pitchFamily="34" charset="0"/>
                <a:ea typeface="微软雅黑" pitchFamily="34" charset="-122"/>
                <a:cs typeface="微软雅黑" pitchFamily="34" charset="-120"/>
              </a:rPr>
              <a:t>，粮食供需基本平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衡</a:t>
            </a:r>
            <a:r>
              <a:rPr lang="en-US" altLang="zh-CN" sz="2000" b="0" i="0" dirty="0">
                <a:solidFill>
                  <a:srgbClr val="000000"/>
                </a:solidFill>
                <a:latin typeface="微软雅黑" pitchFamily="34" charset="0"/>
                <a:ea typeface="微软雅黑" pitchFamily="34" charset="-122"/>
                <a:cs typeface="微软雅黑" pitchFamily="34" charset="-120"/>
              </a:rPr>
              <a:t>，属于产销平衡区；丙包含东北、中部等省区，粮食产量高，是粮食主产区，C正确，A、</a:t>
            </a:r>
            <a:r>
              <a:rPr lang="en-US" altLang="zh-CN" sz="2000" b="0" i="0">
                <a:solidFill>
                  <a:srgbClr val="000000"/>
                </a:solidFill>
                <a:latin typeface="微软雅黑" pitchFamily="34" charset="0"/>
                <a:ea typeface="微软雅黑" pitchFamily="34" charset="-122"/>
                <a:cs typeface="微软雅黑" pitchFamily="34" charset="-120"/>
              </a:rPr>
              <a:t>B、</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C_6_BD.54_1#cc1672feb?pid=06929c27f&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4.为进一步保障国家粮食安全，</a:t>
            </a:r>
            <a:r>
              <a:rPr lang="en-US" altLang="zh-CN" sz="2000" b="0" i="0">
                <a:solidFill>
                  <a:srgbClr val="000000"/>
                </a:solidFill>
                <a:latin typeface="微软雅黑" pitchFamily="34" charset="0"/>
                <a:ea typeface="微软雅黑" pitchFamily="34" charset="-122"/>
                <a:cs typeface="微软雅黑" pitchFamily="34" charset="-120"/>
              </a:rPr>
              <a:t>下列说法合理的有(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55_1#cc1672feb.bracket?pid=06929c27f&amp;color=0,0,0&amp;vpa=16&amp;vtp=1"/>
          <p:cNvSpPr/>
          <p:nvPr/>
        </p:nvSpPr>
        <p:spPr>
          <a:xfrm>
            <a:off x="6454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54_2#cc1672feb?pid=06929c27f&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604607" algn="l"/>
              </a:tabLst>
            </a:pPr>
            <a:r>
              <a:rPr lang="en-US" altLang="zh-CN" sz="2000" b="0" i="0">
                <a:solidFill>
                  <a:srgbClr val="000000"/>
                </a:solidFill>
                <a:latin typeface="微软雅黑" pitchFamily="34" charset="0"/>
                <a:ea typeface="微软雅黑" pitchFamily="34" charset="-122"/>
                <a:cs typeface="微软雅黑" pitchFamily="34" charset="-120"/>
              </a:rPr>
              <a:t>①强化主产区在促进粮食安全中的战略地位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②加大对粮食主销区的财政支持力度</a:t>
            </a:r>
            <a:endParaRPr lang="en-US" altLang="zh-CN" sz="2000" dirty="0"/>
          </a:p>
          <a:p>
            <a:pPr latinLnBrk="1">
              <a:lnSpc>
                <a:spcPts val="3400"/>
              </a:lnSpc>
              <a:tabLst>
                <a:tab pos="5604607" algn="l"/>
              </a:tabLst>
            </a:pPr>
            <a:r>
              <a:rPr lang="en-US" altLang="zh-CN" sz="2000" b="0" i="0">
                <a:solidFill>
                  <a:srgbClr val="000000"/>
                </a:solidFill>
                <a:latin typeface="微软雅黑" pitchFamily="34" charset="0"/>
                <a:ea typeface="微软雅黑" pitchFamily="34" charset="-122"/>
                <a:cs typeface="微软雅黑" pitchFamily="34" charset="-120"/>
              </a:rPr>
              <a:t>③加强产销平衡区粮食的安全保障体系建设</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④提高主销区粮食安全责任共担能力</a:t>
            </a:r>
            <a:endParaRPr lang="en-US" altLang="zh-CN" sz="2000" dirty="0"/>
          </a:p>
        </p:txBody>
      </p:sp>
      <p:sp>
        <p:nvSpPr>
          <p:cNvPr id="5" name="QC_6_BD.54_3#cc1672feb.choices?pid=06929c27f&amp;color=0,0,0&amp;vtp=1&amp;bbb=1"/>
          <p:cNvSpPr/>
          <p:nvPr/>
        </p:nvSpPr>
        <p:spPr>
          <a:xfrm>
            <a:off x="722376" y="232625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C_6_AS.56_1#cc1672feb?vop=1&amp;pid=06929c27f&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本题考查未来粮食安全的耕地保障。主产区是粮食生产的核心区域，强化其战略地位</a:t>
            </a:r>
            <a:r>
              <a:rPr lang="en-US" altLang="zh-CN" sz="2000" b="0" i="0">
                <a:solidFill>
                  <a:srgbClr val="000000"/>
                </a:solidFill>
                <a:latin typeface="微软雅黑" pitchFamily="34" charset="0"/>
                <a:ea typeface="微软雅黑" pitchFamily="34" charset="-122"/>
                <a:cs typeface="微软雅黑" pitchFamily="34" charset="-120"/>
              </a:rPr>
              <a:t>，能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加大对主产区的支持</a:t>
            </a:r>
            <a:r>
              <a:rPr lang="en-US" altLang="zh-CN" sz="2000" b="0" i="0" dirty="0">
                <a:solidFill>
                  <a:srgbClr val="000000"/>
                </a:solidFill>
                <a:latin typeface="微软雅黑" pitchFamily="34" charset="0"/>
                <a:ea typeface="微软雅黑" pitchFamily="34" charset="-122"/>
                <a:cs typeface="微软雅黑" pitchFamily="34" charset="-120"/>
              </a:rPr>
              <a:t>，稳定粮食产量，保障粮食安全，①正确</a:t>
            </a:r>
            <a:r>
              <a:rPr lang="en-US" altLang="zh-CN" sz="2000" b="0" i="0">
                <a:solidFill>
                  <a:srgbClr val="000000"/>
                </a:solidFill>
                <a:latin typeface="微软雅黑" pitchFamily="34" charset="0"/>
                <a:ea typeface="微软雅黑" pitchFamily="34" charset="-122"/>
                <a:cs typeface="微软雅黑" pitchFamily="34" charset="-120"/>
              </a:rPr>
              <a:t>。主销区应提升自身粮食消费保障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能力</a:t>
            </a:r>
            <a:r>
              <a:rPr lang="en-US" altLang="zh-CN" sz="2000" b="0" i="0" dirty="0">
                <a:solidFill>
                  <a:srgbClr val="000000"/>
                </a:solidFill>
                <a:latin typeface="微软雅黑" pitchFamily="34" charset="0"/>
                <a:ea typeface="微软雅黑" pitchFamily="34" charset="-122"/>
                <a:cs typeface="微软雅黑" pitchFamily="34" charset="-120"/>
              </a:rPr>
              <a:t>，加大财政支持力度对保障全国粮食安全的作用不突出，且可能造成资源错配，②错误</a:t>
            </a:r>
            <a:r>
              <a:rPr lang="en-US" altLang="zh-CN" sz="2000" b="0" i="0">
                <a:solidFill>
                  <a:srgbClr val="000000"/>
                </a:solidFill>
                <a:latin typeface="微软雅黑" pitchFamily="34" charset="0"/>
                <a:ea typeface="微软雅黑" pitchFamily="34" charset="-122"/>
                <a:cs typeface="微软雅黑" pitchFamily="34" charset="-120"/>
              </a:rPr>
              <a:t>。产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销平衡区保障自身粮食平衡</a:t>
            </a:r>
            <a:r>
              <a:rPr lang="en-US" altLang="zh-CN" sz="2000" b="0" i="0" dirty="0">
                <a:solidFill>
                  <a:srgbClr val="000000"/>
                </a:solidFill>
                <a:latin typeface="微软雅黑" pitchFamily="34" charset="0"/>
                <a:ea typeface="微软雅黑" pitchFamily="34" charset="-122"/>
                <a:cs typeface="微软雅黑" pitchFamily="34" charset="-120"/>
              </a:rPr>
              <a:t>，能减少对主产区的依赖，完善全国粮食安全布局，③正确</a:t>
            </a:r>
            <a:r>
              <a:rPr lang="en-US" altLang="zh-CN" sz="2000" b="0" i="0">
                <a:solidFill>
                  <a:srgbClr val="000000"/>
                </a:solidFill>
                <a:latin typeface="微软雅黑" pitchFamily="34" charset="0"/>
                <a:ea typeface="微软雅黑" pitchFamily="34" charset="-122"/>
                <a:cs typeface="微软雅黑" pitchFamily="34" charset="-120"/>
              </a:rPr>
              <a:t>。主销区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承担相应粮食安全责任</a:t>
            </a:r>
            <a:r>
              <a:rPr lang="en-US" altLang="zh-CN" sz="2000" b="0" i="0" dirty="0">
                <a:solidFill>
                  <a:srgbClr val="000000"/>
                </a:solidFill>
                <a:latin typeface="微软雅黑" pitchFamily="34" charset="0"/>
                <a:ea typeface="微软雅黑" pitchFamily="34" charset="-122"/>
                <a:cs typeface="微软雅黑" pitchFamily="34" charset="-120"/>
              </a:rPr>
              <a:t>，比如发展都市农业、参与跨区域粮食合作等，</a:t>
            </a:r>
            <a:r>
              <a:rPr lang="en-US" altLang="zh-CN" sz="2000" b="0" i="0">
                <a:solidFill>
                  <a:srgbClr val="000000"/>
                </a:solidFill>
                <a:latin typeface="微软雅黑" pitchFamily="34" charset="0"/>
                <a:ea typeface="微软雅黑" pitchFamily="34" charset="-122"/>
                <a:cs typeface="微软雅黑" pitchFamily="34" charset="-120"/>
              </a:rPr>
              <a:t>能共同保障国家粮食安全，</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正确。故选D。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QC_6_AS.56_2#cc1672feb?vop=1&amp;pid=06929c27f&amp;color=0,0,0&amp;mp=1&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【知识拓展】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粮食功能区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粮食功能区划分的主要依据通常包括粮食生产能力</a:t>
            </a:r>
            <a:r>
              <a:rPr lang="en-US" altLang="zh-CN" sz="2000" b="0" i="0" dirty="0">
                <a:solidFill>
                  <a:srgbClr val="000000"/>
                </a:solidFill>
                <a:latin typeface="微软雅黑" pitchFamily="34" charset="0"/>
                <a:ea typeface="微软雅黑" pitchFamily="34" charset="-122"/>
                <a:cs typeface="微软雅黑" pitchFamily="34" charset="-120"/>
              </a:rPr>
              <a:t>（如粮食产量、耕地面积等）、</a:t>
            </a:r>
            <a:r>
              <a:rPr lang="en-US" altLang="zh-CN" sz="2000" b="0" i="0">
                <a:solidFill>
                  <a:srgbClr val="000000"/>
                </a:solidFill>
                <a:latin typeface="微软雅黑" pitchFamily="34" charset="0"/>
                <a:ea typeface="微软雅黑" pitchFamily="34" charset="-122"/>
                <a:cs typeface="微软雅黑" pitchFamily="34" charset="-120"/>
              </a:rPr>
              <a:t>粮食消费需求、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区域经济发展状况等</a:t>
            </a:r>
            <a:r>
              <a:rPr lang="en-US" altLang="zh-CN" sz="2000" b="0" i="0" dirty="0">
                <a:solidFill>
                  <a:srgbClr val="000000"/>
                </a:solidFill>
                <a:latin typeface="微软雅黑" pitchFamily="34" charset="0"/>
                <a:ea typeface="微软雅黑" pitchFamily="34" charset="-122"/>
                <a:cs typeface="微软雅黑" pitchFamily="34" charset="-120"/>
              </a:rPr>
              <a:t>。具体来说：粮食生产总量反映了地区粮食生产的规模和保障能力</a:t>
            </a:r>
            <a:r>
              <a:rPr lang="en-US" altLang="zh-CN" sz="2000" b="0" i="0">
                <a:solidFill>
                  <a:srgbClr val="000000"/>
                </a:solidFill>
                <a:latin typeface="微软雅黑" pitchFamily="34" charset="0"/>
                <a:ea typeface="微软雅黑" pitchFamily="34" charset="-122"/>
                <a:cs typeface="微软雅黑" pitchFamily="34" charset="-120"/>
              </a:rPr>
              <a:t>。耕地面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积和人均耕地面积是粮食生产的关键基础</a:t>
            </a:r>
            <a:r>
              <a:rPr lang="en-US" altLang="zh-CN" sz="2000" b="0" i="0" dirty="0">
                <a:solidFill>
                  <a:srgbClr val="000000"/>
                </a:solidFill>
                <a:latin typeface="微软雅黑" pitchFamily="34" charset="0"/>
                <a:ea typeface="微软雅黑" pitchFamily="34" charset="-122"/>
                <a:cs typeface="微软雅黑" pitchFamily="34" charset="-120"/>
              </a:rPr>
              <a:t>，决定了粮食作物种植的潜力</a:t>
            </a:r>
            <a:r>
              <a:rPr lang="en-US" altLang="zh-CN" sz="2000" b="0" i="0">
                <a:solidFill>
                  <a:srgbClr val="000000"/>
                </a:solidFill>
                <a:latin typeface="微软雅黑" pitchFamily="34" charset="0"/>
                <a:ea typeface="微软雅黑" pitchFamily="34" charset="-122"/>
                <a:cs typeface="微软雅黑" pitchFamily="34" charset="-120"/>
              </a:rPr>
              <a:t>。粮食消费量体现了对粮</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食的需求程度</a:t>
            </a:r>
            <a:r>
              <a:rPr lang="en-US" altLang="zh-CN" sz="2000" b="0" i="0" dirty="0">
                <a:solidFill>
                  <a:srgbClr val="000000"/>
                </a:solidFill>
                <a:latin typeface="微软雅黑" pitchFamily="34" charset="0"/>
                <a:ea typeface="微软雅黑" pitchFamily="34" charset="-122"/>
                <a:cs typeface="微软雅黑" pitchFamily="34" charset="-120"/>
              </a:rPr>
              <a:t>。经济发展水平影响着粮食的供需平衡和农业发展模式。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QM_5_BD.57_1#289bdc918?pid=4f5ddfa6e&amp;color=0,0,0&amp;vtp=1&amp;bt=1&amp;bbb=1&amp;hb=1"/>
          <p:cNvSpPr/>
          <p:nvPr/>
        </p:nvSpPr>
        <p:spPr>
          <a:xfrm>
            <a:off x="722376" y="972000"/>
            <a:ext cx="10753344" cy="26719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[山东聊城2025高二月考]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2024</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国务院印发</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新一轮千亿斤粮食产能提升行动方案</a:t>
            </a:r>
          </a:p>
          <a:p>
            <a:pPr latinLnBrk="1">
              <a:lnSpc>
                <a:spcPts val="3600"/>
              </a:lnSpc>
            </a:pP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Times New Roman" pitchFamily="34" charset="0"/>
                <a:ea typeface="KaiTi" pitchFamily="34" charset="-122"/>
                <a:cs typeface="Times New Roman" pitchFamily="34" charset="-120"/>
              </a:rPr>
              <a:t>2024—2030</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）》（1</a:t>
            </a:r>
            <a:r>
              <a:rPr lang="en-US" altLang="zh-CN" sz="2000" b="0" i="0" dirty="0">
                <a:solidFill>
                  <a:srgbClr val="000000"/>
                </a:solidFill>
                <a:latin typeface="微软雅黑" pitchFamily="34" charset="0"/>
                <a:ea typeface="楷体" pitchFamily="34" charset="-122"/>
                <a:cs typeface="微软雅黑" pitchFamily="34" charset="-120"/>
              </a:rPr>
              <a:t>斤</a:t>
            </a:r>
            <a:r>
              <a:rPr lang="en-US" altLang="zh-CN" sz="2000" b="0" i="0" dirty="0">
                <a:solidFill>
                  <a:srgbClr val="000000"/>
                </a:solidFill>
                <a:latin typeface="Times New Roman" pitchFamily="34" charset="0"/>
                <a:ea typeface="KaiTi" pitchFamily="34" charset="-122"/>
                <a:cs typeface="Times New Roman" pitchFamily="34" charset="-120"/>
              </a:rPr>
              <a:t>=500</a:t>
            </a:r>
            <a:r>
              <a:rPr lang="en-US" altLang="zh-CN" sz="2000" b="0" i="0" dirty="0">
                <a:solidFill>
                  <a:srgbClr val="000000"/>
                </a:solidFill>
                <a:latin typeface="微软雅黑" pitchFamily="34" charset="0"/>
                <a:ea typeface="楷体" pitchFamily="34" charset="-122"/>
                <a:cs typeface="微软雅黑" pitchFamily="34" charset="-120"/>
              </a:rPr>
              <a:t>克</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全面实施新一轮千亿斤粮食产能提升行动</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全方位夯实国</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家粮食安全根基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为了解决农业发展过程中的问题</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我国多地积极探索农业生产托管模式</a:t>
            </a:r>
          </a:p>
          <a:p>
            <a:pPr latinLnBrk="1">
              <a:lnSpc>
                <a:spcPts val="3600"/>
              </a:lnSpc>
            </a:pP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农户等经营主体在不流转土地经营权的条件下</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将农业生产中的耕</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种</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防</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收等全部或部分</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作业环节委托给社会化服务组织完成的农业经营方式</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规模化是农业生产托管服务的主要形式</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耕地集中连片是农业生产托管的前提条件</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6_BD.58_1#9fe3e83b3?pid=289bdc918&amp;color=0,0,0&amp;vtp=1&amp;bbb=1"/>
          <p:cNvSpPr/>
          <p:nvPr/>
        </p:nvSpPr>
        <p:spPr>
          <a:xfrm>
            <a:off x="722376" y="36980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a:solidFill>
                  <a:srgbClr val="000000"/>
                </a:solidFill>
                <a:latin typeface="微软雅黑" pitchFamily="34" charset="0"/>
                <a:ea typeface="微软雅黑" pitchFamily="34" charset="-122"/>
                <a:cs typeface="微软雅黑" pitchFamily="34" charset="-120"/>
              </a:rPr>
              <a:t>下列农业生产适宜大范围推广农业生产托管模式的是(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6_AN.59_1#9fe3e83b3.bracket?pid=289bdc918&amp;color=0,0,0&amp;vpa=17&amp;vtp=1"/>
          <p:cNvSpPr/>
          <p:nvPr/>
        </p:nvSpPr>
        <p:spPr>
          <a:xfrm>
            <a:off x="6975539" y="369805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5" name="QC_6_BD.58_2#9fe3e83b3.choices?pid=289bdc918&amp;color=0,0,0&amp;vtp=1&amp;bbb=1"/>
          <p:cNvSpPr/>
          <p:nvPr/>
        </p:nvSpPr>
        <p:spPr>
          <a:xfrm>
            <a:off x="722376" y="4155255"/>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.云贵高原花卉种植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B.华北地区小麦种植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C.南方丘陵茶树种植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.生态浮岛水稻种植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QC_6_AS.60_1#9fe3e83b3?vop=1&amp;pid=289bdc918&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本题考查农业发展方向。由材料可知，耕地集中连片是农业生产托管的前提条件</a:t>
            </a:r>
            <a:r>
              <a:rPr lang="en-US" altLang="zh-CN" sz="2000" b="0" i="0">
                <a:solidFill>
                  <a:srgbClr val="000000"/>
                </a:solidFill>
                <a:latin typeface="微软雅黑" pitchFamily="34" charset="0"/>
                <a:ea typeface="微软雅黑" pitchFamily="34" charset="-122"/>
                <a:cs typeface="微软雅黑" pitchFamily="34" charset="-120"/>
              </a:rPr>
              <a:t>，云贵高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原和南方丘陵地区地形地势条件无法保证耕地集中连片，所以不适宜大范围推广农业生产托管模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式</a:t>
            </a:r>
            <a:r>
              <a:rPr lang="en-US" altLang="zh-CN" sz="2000" b="0" i="0" dirty="0">
                <a:solidFill>
                  <a:srgbClr val="000000"/>
                </a:solidFill>
                <a:latin typeface="微软雅黑" pitchFamily="34" charset="0"/>
                <a:ea typeface="微软雅黑" pitchFamily="34" charset="-122"/>
                <a:cs typeface="微软雅黑" pitchFamily="34" charset="-120"/>
              </a:rPr>
              <a:t>，A、C错误；生态浮岛水稻种植，耕地如同漂浮的小岛一块块分布于河湖之上</a:t>
            </a:r>
            <a:r>
              <a:rPr lang="en-US" altLang="zh-CN" sz="2000" b="0" i="0">
                <a:solidFill>
                  <a:srgbClr val="000000"/>
                </a:solidFill>
                <a:latin typeface="微软雅黑" pitchFamily="34" charset="0"/>
                <a:ea typeface="微软雅黑" pitchFamily="34" charset="-122"/>
                <a:cs typeface="微软雅黑" pitchFamily="34" charset="-120"/>
              </a:rPr>
              <a:t>，不适宜进行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大型机械化生产</a:t>
            </a:r>
            <a:r>
              <a:rPr lang="en-US" altLang="zh-CN" sz="2000" b="0" i="0" dirty="0">
                <a:solidFill>
                  <a:srgbClr val="000000"/>
                </a:solidFill>
                <a:latin typeface="微软雅黑" pitchFamily="34" charset="0"/>
                <a:ea typeface="微软雅黑" pitchFamily="34" charset="-122"/>
                <a:cs typeface="微软雅黑" pitchFamily="34" charset="-120"/>
              </a:rPr>
              <a:t>，D错误；华北地区地形平坦开阔，耕地集中连片，适合大规模机械化生产</a:t>
            </a:r>
            <a:r>
              <a:rPr lang="en-US" altLang="zh-CN" sz="2000" b="0" i="0">
                <a:solidFill>
                  <a:srgbClr val="000000"/>
                </a:solidFill>
                <a:latin typeface="微软雅黑" pitchFamily="34" charset="0"/>
                <a:ea typeface="微软雅黑" pitchFamily="34" charset="-122"/>
                <a:cs typeface="微软雅黑" pitchFamily="34" charset="-120"/>
              </a:rPr>
              <a:t>，有</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利于推广农业生产托管模式</a:t>
            </a:r>
            <a:r>
              <a:rPr lang="en-US" altLang="zh-CN" sz="2000" b="0" i="0" dirty="0">
                <a:solidFill>
                  <a:srgbClr val="000000"/>
                </a:solidFill>
                <a:latin typeface="微软雅黑" pitchFamily="34" charset="0"/>
                <a:ea typeface="微软雅黑" pitchFamily="34" charset="-122"/>
                <a:cs typeface="微软雅黑" pitchFamily="34" charset="-120"/>
              </a:rPr>
              <a:t>，B正确。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
        <p:nvSpPr>
          <p:cNvPr id="2" name="QC_6_BD.61_1#7636ffbf6?pid=289bdc918&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6.与传统农业生产方式相比，</a:t>
            </a:r>
            <a:r>
              <a:rPr lang="en-US" altLang="zh-CN" sz="2000" b="0" i="0">
                <a:solidFill>
                  <a:srgbClr val="000000"/>
                </a:solidFill>
                <a:latin typeface="微软雅黑" pitchFamily="34" charset="0"/>
                <a:ea typeface="微软雅黑" pitchFamily="34" charset="-122"/>
                <a:cs typeface="微软雅黑" pitchFamily="34" charset="-120"/>
              </a:rPr>
              <a:t>农业生产托管能够(</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62_1#7636ffbf6.bracket?pid=289bdc918&amp;color=0,0,0&amp;vpa=18&amp;vtp=1"/>
          <p:cNvSpPr/>
          <p:nvPr/>
        </p:nvSpPr>
        <p:spPr>
          <a:xfrm>
            <a:off x="6213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61_2#7636ffbf6?pid=289bdc918&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684829" algn="l"/>
                <a:tab pos="5356957" algn="l"/>
                <a:tab pos="8029086" algn="l"/>
              </a:tabLst>
            </a:pPr>
            <a:r>
              <a:rPr lang="en-US" altLang="zh-CN" sz="2000" b="0" i="0">
                <a:solidFill>
                  <a:srgbClr val="000000"/>
                </a:solidFill>
                <a:latin typeface="微软雅黑" pitchFamily="34" charset="0"/>
                <a:ea typeface="微软雅黑" pitchFamily="34" charset="-122"/>
                <a:cs typeface="微软雅黑" pitchFamily="34" charset="-120"/>
              </a:rPr>
              <a:t>①提高土地单产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②减少土地撂荒</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③增加营销成本</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提高土壤透气性</a:t>
            </a:r>
            <a:endParaRPr lang="en-US" altLang="zh-CN" sz="2000" dirty="0"/>
          </a:p>
        </p:txBody>
      </p:sp>
      <p:sp>
        <p:nvSpPr>
          <p:cNvPr id="5" name="QC_6_BD.61_3#7636ffbf6.choices?pid=289bdc918&amp;color=0,0,0&amp;vtp=1&amp;bbb=1"/>
          <p:cNvSpPr/>
          <p:nvPr/>
        </p:nvSpPr>
        <p:spPr>
          <a:xfrm>
            <a:off x="722376" y="18881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
        <p:nvSpPr>
          <p:cNvPr id="2" name="QC_6_AS.63_1#7636ffbf6?vop=1&amp;pid=289bdc918&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本题考查保障粮食安全的措施。由材料可知，与传统农业生产方式相比</a:t>
            </a:r>
            <a:r>
              <a:rPr lang="en-US" altLang="zh-CN" sz="2000" b="0" i="0">
                <a:solidFill>
                  <a:srgbClr val="000000"/>
                </a:solidFill>
                <a:latin typeface="微软雅黑" pitchFamily="34" charset="0"/>
                <a:ea typeface="微软雅黑" pitchFamily="34" charset="-122"/>
                <a:cs typeface="微软雅黑" pitchFamily="34" charset="-120"/>
              </a:rPr>
              <a:t>，农业生产托管能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够实现规模化生产</a:t>
            </a:r>
            <a:r>
              <a:rPr lang="en-US" altLang="zh-CN" sz="2000" b="0" i="0" dirty="0">
                <a:solidFill>
                  <a:srgbClr val="000000"/>
                </a:solidFill>
                <a:latin typeface="微软雅黑" pitchFamily="34" charset="0"/>
                <a:ea typeface="微软雅黑" pitchFamily="34" charset="-122"/>
                <a:cs typeface="微软雅黑" pitchFamily="34" charset="-120"/>
              </a:rPr>
              <a:t>、集约化经营，有利于农业技术推广，提高土地单产，减少土地撂荒，</a:t>
            </a:r>
            <a:r>
              <a:rPr lang="en-US" altLang="zh-CN" sz="2000" b="0" i="0">
                <a:solidFill>
                  <a:srgbClr val="000000"/>
                </a:solidFill>
                <a:latin typeface="微软雅黑" pitchFamily="34" charset="0"/>
                <a:ea typeface="微软雅黑" pitchFamily="34" charset="-122"/>
                <a:cs typeface="微软雅黑" pitchFamily="34" charset="-120"/>
              </a:rPr>
              <a:t>①②正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确</a:t>
            </a:r>
            <a:r>
              <a:rPr lang="en-US" altLang="zh-CN" sz="2000" b="0" i="0" dirty="0">
                <a:solidFill>
                  <a:srgbClr val="000000"/>
                </a:solidFill>
                <a:latin typeface="微软雅黑" pitchFamily="34" charset="0"/>
                <a:ea typeface="微软雅黑" pitchFamily="34" charset="-122"/>
                <a:cs typeface="微软雅黑" pitchFamily="34" charset="-120"/>
              </a:rPr>
              <a:t>；农业生产托管涉及农业生产中的耕、种、防、收等环节，不涉及营销</a:t>
            </a:r>
            <a:r>
              <a:rPr lang="en-US" altLang="zh-CN" sz="2000" b="0" i="0">
                <a:solidFill>
                  <a:srgbClr val="000000"/>
                </a:solidFill>
                <a:latin typeface="微软雅黑" pitchFamily="34" charset="0"/>
                <a:ea typeface="微软雅黑" pitchFamily="34" charset="-122"/>
                <a:cs typeface="微软雅黑" pitchFamily="34" charset="-120"/>
              </a:rPr>
              <a:t>，且没有提到对土壤的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相关措施</a:t>
            </a:r>
            <a:r>
              <a:rPr lang="en-US" altLang="zh-CN" sz="2000" b="0" i="0" dirty="0">
                <a:solidFill>
                  <a:srgbClr val="000000"/>
                </a:solidFill>
                <a:latin typeface="微软雅黑" pitchFamily="34" charset="0"/>
                <a:ea typeface="微软雅黑" pitchFamily="34" charset="-122"/>
                <a:cs typeface="微软雅黑" pitchFamily="34" charset="-120"/>
              </a:rPr>
              <a:t>，不一定提高土壤透气性，③④错误。故选A。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7_AS.4_1#db0580dd5?vop=1&amp;pid=ff0102c45&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本题考查保护性耕作的生态效益。对耕地实行免耕或浅耕</a:t>
            </a:r>
            <a:r>
              <a:rPr lang="en-US" altLang="zh-CN" sz="2000" b="0" i="0">
                <a:solidFill>
                  <a:srgbClr val="000000"/>
                </a:solidFill>
                <a:latin typeface="微软雅黑" pitchFamily="34" charset="0"/>
                <a:ea typeface="微软雅黑" pitchFamily="34" charset="-122"/>
                <a:cs typeface="微软雅黑" pitchFamily="34" charset="-120"/>
              </a:rPr>
              <a:t>，并在粮食收割后及时将秸秆粉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碎归田</a:t>
            </a:r>
            <a:r>
              <a:rPr lang="en-US" altLang="zh-CN" sz="2000" b="0" i="0" dirty="0">
                <a:solidFill>
                  <a:srgbClr val="000000"/>
                </a:solidFill>
                <a:latin typeface="微软雅黑" pitchFamily="34" charset="0"/>
                <a:ea typeface="微软雅黑" pitchFamily="34" charset="-122"/>
                <a:cs typeface="微软雅黑" pitchFamily="34" charset="-120"/>
              </a:rPr>
              <a:t>，有利于改善土壤状况，保持土壤肥力，作物残茬留在田里过冬</a:t>
            </a:r>
            <a:r>
              <a:rPr lang="en-US" altLang="zh-CN" sz="2000" b="0" i="0">
                <a:solidFill>
                  <a:srgbClr val="000000"/>
                </a:solidFill>
                <a:latin typeface="微软雅黑" pitchFamily="34" charset="0"/>
                <a:ea typeface="微软雅黑" pitchFamily="34" charset="-122"/>
                <a:cs typeface="微软雅黑" pitchFamily="34" charset="-120"/>
              </a:rPr>
              <a:t>，有利于减轻冬春季节风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力对土壤的侵蚀</a:t>
            </a:r>
            <a:r>
              <a:rPr lang="en-US" altLang="zh-CN" sz="2000" b="0" i="0" dirty="0">
                <a:solidFill>
                  <a:srgbClr val="000000"/>
                </a:solidFill>
                <a:latin typeface="微软雅黑" pitchFamily="34" charset="0"/>
                <a:ea typeface="微软雅黑" pitchFamily="34" charset="-122"/>
                <a:cs typeface="微软雅黑" pitchFamily="34" charset="-120"/>
              </a:rPr>
              <a:t>，①②正确；作物残茬留在田地里过冬，有利于减少土壤水分散失</a:t>
            </a:r>
            <a:r>
              <a:rPr lang="en-US" altLang="zh-CN" sz="2000" b="0" i="0">
                <a:solidFill>
                  <a:srgbClr val="000000"/>
                </a:solidFill>
                <a:latin typeface="微软雅黑" pitchFamily="34" charset="0"/>
                <a:ea typeface="微软雅黑" pitchFamily="34" charset="-122"/>
                <a:cs typeface="微软雅黑" pitchFamily="34" charset="-120"/>
              </a:rPr>
              <a:t>，保持土壤墒</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情</a:t>
            </a:r>
            <a:r>
              <a:rPr lang="en-US" altLang="zh-CN" sz="2000" b="0" i="0" dirty="0">
                <a:solidFill>
                  <a:srgbClr val="000000"/>
                </a:solidFill>
                <a:latin typeface="微软雅黑" pitchFamily="34" charset="0"/>
                <a:ea typeface="微软雅黑" pitchFamily="34" charset="-122"/>
                <a:cs typeface="微软雅黑" pitchFamily="34" charset="-120"/>
              </a:rPr>
              <a:t>，但并没有增加农田水源，③错误；这种保护性耕作并不能杜绝农田污染，④错误。故选A。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p:sp>
        <p:nvSpPr>
          <p:cNvPr id="2" name="QC_6_BD.64_1#c96150a26?pid=289bdc918&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a:solidFill>
                  <a:srgbClr val="000000"/>
                </a:solidFill>
                <a:latin typeface="微软雅黑" pitchFamily="34" charset="0"/>
                <a:ea typeface="微软雅黑" pitchFamily="34" charset="-122"/>
                <a:cs typeface="微软雅黑" pitchFamily="34" charset="-120"/>
              </a:rPr>
              <a:t>农业生产托管对于保障我国粮食安全的作用有(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65_1#c96150a26.bracket?pid=289bdc918&amp;color=0,0,0&amp;vpa=19&amp;vtp=1"/>
          <p:cNvSpPr/>
          <p:nvPr/>
        </p:nvSpPr>
        <p:spPr>
          <a:xfrm>
            <a:off x="6213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64_2#c96150a26?pid=289bdc918&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58557" algn="l"/>
              </a:tabLst>
            </a:pPr>
            <a:r>
              <a:rPr lang="en-US" altLang="zh-CN" sz="2000" b="0" i="0" dirty="0">
                <a:solidFill>
                  <a:srgbClr val="000000"/>
                </a:solidFill>
                <a:latin typeface="微软雅黑" pitchFamily="34" charset="0"/>
                <a:ea typeface="微软雅黑" pitchFamily="34" charset="-122"/>
                <a:cs typeface="微软雅黑" pitchFamily="34" charset="-120"/>
              </a:rPr>
              <a:t>①确保耕地红线</a:t>
            </a:r>
            <a:r>
              <a:rPr lang="en-US" altLang="zh-CN" sz="2000" b="0" i="0">
                <a:solidFill>
                  <a:srgbClr val="000000"/>
                </a:solidFill>
                <a:latin typeface="微软雅黑" pitchFamily="34" charset="0"/>
                <a:ea typeface="微软雅黑" pitchFamily="34" charset="-122"/>
                <a:cs typeface="微软雅黑" pitchFamily="34" charset="-120"/>
              </a:rPr>
              <a:t>，藏粮于地</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增加务农人数</a:t>
            </a:r>
            <a:r>
              <a:rPr lang="en-US" altLang="zh-CN" sz="2000" b="0" i="0">
                <a:solidFill>
                  <a:srgbClr val="000000"/>
                </a:solidFill>
                <a:latin typeface="微软雅黑" pitchFamily="34" charset="0"/>
                <a:ea typeface="微软雅黑" pitchFamily="34" charset="-122"/>
                <a:cs typeface="微软雅黑" pitchFamily="34" charset="-120"/>
              </a:rPr>
              <a:t>，藏粮于民</a:t>
            </a:r>
            <a:endParaRPr lang="en-US" altLang="zh-CN" sz="2000" dirty="0"/>
          </a:p>
          <a:p>
            <a:pPr latinLnBrk="1">
              <a:lnSpc>
                <a:spcPts val="3400"/>
              </a:lnSpc>
              <a:tabLst>
                <a:tab pos="5458557" algn="l"/>
              </a:tabLst>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推广农业技术</a:t>
            </a:r>
            <a:r>
              <a:rPr lang="en-US" altLang="zh-CN" sz="2000" b="0" i="0">
                <a:solidFill>
                  <a:srgbClr val="000000"/>
                </a:solidFill>
                <a:latin typeface="微软雅黑" pitchFamily="34" charset="0"/>
                <a:ea typeface="微软雅黑" pitchFamily="34" charset="-122"/>
                <a:cs typeface="微软雅黑" pitchFamily="34" charset="-120"/>
              </a:rPr>
              <a:t>，藏粮于技</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扩大粮食贸易</a:t>
            </a:r>
            <a:r>
              <a:rPr lang="en-US" altLang="zh-CN" sz="2000" b="0" i="0">
                <a:solidFill>
                  <a:srgbClr val="000000"/>
                </a:solidFill>
                <a:latin typeface="微软雅黑" pitchFamily="34" charset="0"/>
                <a:ea typeface="微软雅黑" pitchFamily="34" charset="-122"/>
                <a:cs typeface="微软雅黑" pitchFamily="34" charset="-120"/>
              </a:rPr>
              <a:t>，藏粮于市</a:t>
            </a:r>
            <a:endParaRPr lang="en-US" altLang="zh-CN" sz="2000" dirty="0"/>
          </a:p>
        </p:txBody>
      </p:sp>
      <p:sp>
        <p:nvSpPr>
          <p:cNvPr id="5" name="QC_6_BD.64_3#c96150a26.choices?pid=289bdc918&amp;color=0,0,0&amp;vtp=1&amp;bbb=1"/>
          <p:cNvSpPr/>
          <p:nvPr/>
        </p:nvSpPr>
        <p:spPr>
          <a:xfrm>
            <a:off x="722376" y="232625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p:sp>
        <p:nvSpPr>
          <p:cNvPr id="2" name="QC_6_AS.66_1#c96150a26?vop=1&amp;pid=289bdc918&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本题考查保障粮食安全的措施</a:t>
            </a:r>
            <a:r>
              <a:rPr lang="en-US" altLang="zh-CN" sz="2000" b="0" i="0">
                <a:solidFill>
                  <a:srgbClr val="000000"/>
                </a:solidFill>
                <a:latin typeface="微软雅黑" pitchFamily="34" charset="0"/>
                <a:ea typeface="微软雅黑" pitchFamily="34" charset="-122"/>
                <a:cs typeface="微软雅黑" pitchFamily="34" charset="-120"/>
              </a:rPr>
              <a:t>。针对常年外出务工农民无法顾及农业生产而导致的土地撂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荒现象</a:t>
            </a:r>
            <a:r>
              <a:rPr lang="en-US" altLang="zh-CN" sz="2000" b="0" i="0" dirty="0">
                <a:solidFill>
                  <a:srgbClr val="000000"/>
                </a:solidFill>
                <a:latin typeface="微软雅黑" pitchFamily="34" charset="0"/>
                <a:ea typeface="微软雅黑" pitchFamily="34" charset="-122"/>
                <a:cs typeface="微软雅黑" pitchFamily="34" charset="-120"/>
              </a:rPr>
              <a:t>，农业生产托管可充分利用土地，提高产量，确保耕地红线，藏粮于地，①正确</a:t>
            </a:r>
            <a:r>
              <a:rPr lang="en-US" altLang="zh-CN" sz="2000" b="0" i="0">
                <a:solidFill>
                  <a:srgbClr val="000000"/>
                </a:solidFill>
                <a:latin typeface="微软雅黑" pitchFamily="34" charset="0"/>
                <a:ea typeface="微软雅黑" pitchFamily="34" charset="-122"/>
                <a:cs typeface="微软雅黑" pitchFamily="34" charset="-120"/>
              </a:rPr>
              <a:t>；农业生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产托管采用机械化模式生产</a:t>
            </a:r>
            <a:r>
              <a:rPr lang="en-US" altLang="zh-CN" sz="2000" b="0" i="0" dirty="0">
                <a:solidFill>
                  <a:srgbClr val="000000"/>
                </a:solidFill>
                <a:latin typeface="微软雅黑" pitchFamily="34" charset="0"/>
                <a:ea typeface="微软雅黑" pitchFamily="34" charset="-122"/>
                <a:cs typeface="微软雅黑" pitchFamily="34" charset="-120"/>
              </a:rPr>
              <a:t>，可减少务农人数，②错误；农业生产托管可以实现集约化经营</a:t>
            </a:r>
            <a:r>
              <a:rPr lang="en-US" altLang="zh-CN" sz="2000" b="0" i="0">
                <a:solidFill>
                  <a:srgbClr val="000000"/>
                </a:solidFill>
                <a:latin typeface="微软雅黑" pitchFamily="34" charset="0"/>
                <a:ea typeface="微软雅黑" pitchFamily="34" charset="-122"/>
                <a:cs typeface="微软雅黑" pitchFamily="34" charset="-120"/>
              </a:rPr>
              <a:t>、规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模化生产</a:t>
            </a:r>
            <a:r>
              <a:rPr lang="en-US" altLang="zh-CN" sz="2000" b="0" i="0" dirty="0">
                <a:solidFill>
                  <a:srgbClr val="000000"/>
                </a:solidFill>
                <a:latin typeface="微软雅黑" pitchFamily="34" charset="0"/>
                <a:ea typeface="微软雅黑" pitchFamily="34" charset="-122"/>
                <a:cs typeface="微软雅黑" pitchFamily="34" charset="-120"/>
              </a:rPr>
              <a:t>，有利于农业技术的推广，③正确；农业生产托管涉及农业生产中的耕、种、防</a:t>
            </a:r>
            <a:r>
              <a:rPr lang="en-US" altLang="zh-CN" sz="2000" b="0" i="0">
                <a:solidFill>
                  <a:srgbClr val="000000"/>
                </a:solidFill>
                <a:latin typeface="微软雅黑" pitchFamily="34" charset="0"/>
                <a:ea typeface="微软雅黑" pitchFamily="34" charset="-122"/>
                <a:cs typeface="微软雅黑" pitchFamily="34" charset="-120"/>
              </a:rPr>
              <a:t>、收等</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环节</a:t>
            </a:r>
            <a:r>
              <a:rPr lang="en-US" altLang="zh-CN" sz="2000" b="0" i="0" dirty="0">
                <a:solidFill>
                  <a:srgbClr val="000000"/>
                </a:solidFill>
                <a:latin typeface="微软雅黑" pitchFamily="34" charset="0"/>
                <a:ea typeface="微软雅黑" pitchFamily="34" charset="-122"/>
                <a:cs typeface="微软雅黑" pitchFamily="34" charset="-120"/>
              </a:rPr>
              <a:t>，不涉及粮食贸易，④错误。综上，①③正确，故选B。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p:sp>
        <p:nvSpPr>
          <p:cNvPr id="2" name="QM_5_BD.67_1#e68e926ee?pid=4f5ddfa6e&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spc="-50" dirty="0">
                <a:solidFill>
                  <a:srgbClr val="000000"/>
                </a:solidFill>
                <a:latin typeface="仿宋" pitchFamily="34" charset="0"/>
                <a:ea typeface="仿宋" pitchFamily="34" charset="-122"/>
                <a:cs typeface="仿宋" pitchFamily="34" charset="-120"/>
              </a:rPr>
              <a:t>[云南丽江2025高二期末]</a:t>
            </a:r>
            <a:r>
              <a:rPr lang="en-US" altLang="zh-CN" sz="2000" b="0" i="0" spc="-50" dirty="0">
                <a:solidFill>
                  <a:srgbClr val="000000"/>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楷体" pitchFamily="34" charset="-122"/>
                <a:cs typeface="微软雅黑" pitchFamily="34" charset="-120"/>
              </a:rPr>
              <a:t>耕地抛荒治理是当前农业生产领域的重中之重</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东北平原</a:t>
            </a:r>
            <a:r>
              <a:rPr lang="en-US" altLang="zh-CN" sz="2000" b="0" i="0" spc="-50">
                <a:solidFill>
                  <a:srgbClr val="000000"/>
                </a:solidFill>
                <a:latin typeface="Times New Roman" pitchFamily="34" charset="0"/>
                <a:ea typeface="KaiTi" pitchFamily="34" charset="-122"/>
                <a:cs typeface="Times New Roman" pitchFamily="34" charset="-120"/>
              </a:rPr>
              <a:t>、</a:t>
            </a:r>
            <a:r>
              <a:rPr lang="en-US" altLang="zh-CN" sz="2000" b="0" i="0" spc="-50">
                <a:solidFill>
                  <a:srgbClr val="000000"/>
                </a:solidFill>
                <a:latin typeface="微软雅黑" pitchFamily="34" charset="0"/>
                <a:ea typeface="楷体" pitchFamily="34" charset="-122"/>
                <a:cs typeface="微软雅黑" pitchFamily="34" charset="-120"/>
              </a:rPr>
              <a:t>华北平原耕地</a:t>
            </a:r>
          </a:p>
          <a:p>
            <a:pPr latinLnBrk="1">
              <a:lnSpc>
                <a:spcPts val="3600"/>
              </a:lnSpc>
            </a:pPr>
            <a:r>
              <a:rPr lang="en-US" altLang="zh-CN" sz="2000" b="0" i="0" spc="-50">
                <a:solidFill>
                  <a:srgbClr val="000000"/>
                </a:solidFill>
                <a:latin typeface="微软雅黑" pitchFamily="34" charset="0"/>
                <a:ea typeface="楷体" pitchFamily="34" charset="-122"/>
                <a:cs typeface="微软雅黑" pitchFamily="34" charset="-120"/>
              </a:rPr>
              <a:t>抛荒程度最低</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西南地区是全国耕地抛荒的重灾区</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而北京的耕地抛荒比例也超过了</a:t>
            </a:r>
            <a:r>
              <a:rPr lang="en-US" altLang="zh-CN" sz="2000" b="0" i="0" spc="-50" dirty="0">
                <a:solidFill>
                  <a:srgbClr val="000000"/>
                </a:solidFill>
                <a:latin typeface="Times New Roman" pitchFamily="34" charset="0"/>
                <a:ea typeface="KaiTi" pitchFamily="34" charset="-122"/>
                <a:cs typeface="Times New Roman" pitchFamily="34" charset="-120"/>
              </a:rPr>
              <a:t>20</a:t>
            </a:r>
            <a:r>
              <a:rPr lang="en-US" altLang="zh-CN" sz="2000" b="0" i="0" spc="-50">
                <a:solidFill>
                  <a:srgbClr val="000000"/>
                </a:solidFill>
                <a:latin typeface="Times New Roman" pitchFamily="34" charset="0"/>
                <a:ea typeface="KaiTi" pitchFamily="34" charset="-122"/>
                <a:cs typeface="Times New Roman" pitchFamily="34" charset="-120"/>
              </a:rPr>
              <a:t>%。</a:t>
            </a:r>
            <a:r>
              <a:rPr lang="en-US" altLang="zh-CN" sz="2000" b="0" i="0" spc="-50">
                <a:solidFill>
                  <a:srgbClr val="000000"/>
                </a:solidFill>
                <a:latin typeface="微软雅黑" pitchFamily="34" charset="0"/>
                <a:ea typeface="楷体" pitchFamily="34" charset="-122"/>
                <a:cs typeface="微软雅黑" pitchFamily="34" charset="-120"/>
              </a:rPr>
              <a:t>下图示</a:t>
            </a:r>
          </a:p>
          <a:p>
            <a:pPr latinLnBrk="1">
              <a:lnSpc>
                <a:spcPts val="3600"/>
              </a:lnSpc>
            </a:pPr>
            <a:r>
              <a:rPr lang="en-US" altLang="zh-CN" sz="2000" b="0" i="0" spc="-50">
                <a:solidFill>
                  <a:srgbClr val="000000"/>
                </a:solidFill>
                <a:latin typeface="微软雅黑" pitchFamily="34" charset="0"/>
                <a:ea typeface="楷体" pitchFamily="34" charset="-122"/>
                <a:cs typeface="微软雅黑" pitchFamily="34" charset="-120"/>
              </a:rPr>
              <a:t>意不同耕地流转价格</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单位面积耕地价格</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下的耕地抛荒程度与耕地流转规模</a:t>
            </a:r>
            <a:r>
              <a:rPr lang="en-US" altLang="zh-CN" sz="2000" b="0" i="0" spc="-50">
                <a:solidFill>
                  <a:srgbClr val="000000"/>
                </a:solidFill>
                <a:latin typeface="Times New Roman" pitchFamily="34" charset="0"/>
                <a:ea typeface="KaiTi" pitchFamily="34" charset="-122"/>
                <a:cs typeface="Times New Roman" pitchFamily="34" charset="-120"/>
              </a:rPr>
              <a:t>（</a:t>
            </a:r>
            <a:r>
              <a:rPr lang="en-US" altLang="zh-CN" sz="2000" b="0" i="0" spc="-50">
                <a:solidFill>
                  <a:srgbClr val="000000"/>
                </a:solidFill>
                <a:latin typeface="微软雅黑" pitchFamily="34" charset="0"/>
                <a:ea typeface="楷体" pitchFamily="34" charset="-122"/>
                <a:cs typeface="微软雅黑" pitchFamily="34" charset="-120"/>
              </a:rPr>
              <a:t>数值越大代表抛荒</a:t>
            </a:r>
          </a:p>
          <a:p>
            <a:pPr latinLnBrk="1">
              <a:lnSpc>
                <a:spcPts val="3400"/>
              </a:lnSpc>
            </a:pPr>
            <a:r>
              <a:rPr lang="en-US" altLang="zh-CN" sz="2000" b="0" i="0" spc="-50">
                <a:solidFill>
                  <a:srgbClr val="000000"/>
                </a:solidFill>
                <a:latin typeface="微软雅黑" pitchFamily="34" charset="0"/>
                <a:ea typeface="楷体" pitchFamily="34" charset="-122"/>
                <a:cs typeface="微软雅黑" pitchFamily="34" charset="-120"/>
              </a:rPr>
              <a:t>程度越高或流转规模越大</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耕地流转价格直接反映了耕地的利用价值</a:t>
            </a:r>
            <a:r>
              <a:rPr lang="en-US" altLang="zh-CN" sz="2000" b="0" i="0" spc="-50" dirty="0">
                <a:solidFill>
                  <a:srgbClr val="000000"/>
                </a:solidFill>
                <a:latin typeface="Times New Roman" pitchFamily="34" charset="0"/>
                <a:ea typeface="KaiTi" pitchFamily="34" charset="-122"/>
                <a:cs typeface="Times New Roman" pitchFamily="34" charset="-120"/>
              </a:rPr>
              <a:t>。据此完成下面小题。</a:t>
            </a:r>
            <a:endParaRPr lang="en-US" altLang="zh-CN" sz="2000" spc="-50" dirty="0"/>
          </a:p>
        </p:txBody>
      </p:sp>
      <p:pic>
        <p:nvPicPr>
          <p:cNvPr id="3" name="QM_5_BD.67_2#e68e926ee?pid=4f5ddfa6e&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069080" y="2864046"/>
            <a:ext cx="4050792" cy="23134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BD.68_1#067ef660d?pid=e68e926ee&amp;color=0,0,0&amp;vtp=1&amp;bt=1&amp;bbb=1">
            <a:extLst>
              <a:ext uri="{FF2B5EF4-FFF2-40B4-BE49-F238E27FC236}">
                <a16:creationId xmlns:a16="http://schemas.microsoft.com/office/drawing/2014/main" id="{C1CD84C4-772B-29C2-25F1-3AF18A5EE6EA}"/>
              </a:ext>
            </a:extLst>
          </p:cNvPr>
          <p:cNvSpPr/>
          <p:nvPr/>
        </p:nvSpPr>
        <p:spPr>
          <a:xfrm>
            <a:off x="722376" y="5315146"/>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8.由材料可知，</a:t>
            </a:r>
            <a:r>
              <a:rPr lang="en-US" altLang="zh-CN" sz="2000" b="0" i="0">
                <a:solidFill>
                  <a:srgbClr val="000000"/>
                </a:solidFill>
                <a:latin typeface="微软雅黑" pitchFamily="34" charset="0"/>
                <a:ea typeface="微软雅黑" pitchFamily="34" charset="-122"/>
                <a:cs typeface="微软雅黑" pitchFamily="34" charset="-120"/>
              </a:rPr>
              <a:t>耕地抛荒的根本原因是(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69_1#067ef660d.bracket?pid=e68e926ee&amp;color=0,0,0&amp;vpa=20&amp;vtp=1">
            <a:extLst>
              <a:ext uri="{FF2B5EF4-FFF2-40B4-BE49-F238E27FC236}">
                <a16:creationId xmlns:a16="http://schemas.microsoft.com/office/drawing/2014/main" id="{24D41065-1A51-A6A4-02A4-33FD0BC8033C}"/>
              </a:ext>
            </a:extLst>
          </p:cNvPr>
          <p:cNvSpPr/>
          <p:nvPr/>
        </p:nvSpPr>
        <p:spPr>
          <a:xfrm>
            <a:off x="5197539" y="5315146"/>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6" name="QC_6_BD.68_2#067ef660d.choices?pid=e68e926ee&amp;color=0,0,0&amp;vtp=1&amp;bbb=1">
            <a:extLst>
              <a:ext uri="{FF2B5EF4-FFF2-40B4-BE49-F238E27FC236}">
                <a16:creationId xmlns:a16="http://schemas.microsoft.com/office/drawing/2014/main" id="{2749EECC-19EE-C34F-EA03-BEAC879EC356}"/>
              </a:ext>
            </a:extLst>
          </p:cNvPr>
          <p:cNvSpPr/>
          <p:nvPr/>
        </p:nvSpPr>
        <p:spPr>
          <a:xfrm>
            <a:off x="722376" y="5778823"/>
            <a:ext cx="10753344" cy="405003"/>
          </a:xfrm>
          <a:prstGeom prst="rect">
            <a:avLst/>
          </a:prstGeom>
          <a:noFill/>
          <a:ln/>
        </p:spPr>
        <p:txBody>
          <a:bodyPr wrap="none" lIns="0" tIns="0" rIns="0" bIns="0" rtlCol="0" anchor="t"/>
          <a:lstStyle/>
          <a:p>
            <a:pPr latinLnBrk="1">
              <a:lnSpc>
                <a:spcPts val="3600"/>
              </a:lnSpc>
              <a:tabLst>
                <a:tab pos="2697529" algn="l"/>
                <a:tab pos="5356957" algn="l"/>
                <a:tab pos="80290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.耕地质量差</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B.耕地数量多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C.劳动力缺乏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.城镇化水平高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name="Slide 53&amp;si=53">
    <p:spTree>
      <p:nvGrpSpPr>
        <p:cNvPr id="1" name=""/>
        <p:cNvGrpSpPr/>
        <p:nvPr/>
      </p:nvGrpSpPr>
      <p:grpSpPr>
        <a:xfrm>
          <a:off x="0" y="0"/>
          <a:ext cx="0" cy="0"/>
          <a:chOff x="0" y="0"/>
          <a:chExt cx="0" cy="0"/>
        </a:xfrm>
      </p:grpSpPr>
      <p:sp>
        <p:nvSpPr>
          <p:cNvPr id="2" name="QC_6_AS.70_1#067ef660d?vop=1&amp;pid=e68e926ee&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本题考查我国耕地资源开发利用现状。根据材料“东北平原、</a:t>
            </a:r>
            <a:r>
              <a:rPr lang="en-US" altLang="zh-CN" sz="2000" b="0" i="0">
                <a:solidFill>
                  <a:srgbClr val="000000"/>
                </a:solidFill>
                <a:latin typeface="微软雅黑" pitchFamily="34" charset="0"/>
                <a:ea typeface="微软雅黑" pitchFamily="34" charset="-122"/>
                <a:cs typeface="微软雅黑" pitchFamily="34" charset="-120"/>
              </a:rPr>
              <a:t>华北平原耕地抛荒程度最低，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西南地区是全国耕地抛荒的重灾区</a:t>
            </a:r>
            <a:r>
              <a:rPr lang="en-US" altLang="zh-CN" sz="2000" b="0" i="0" dirty="0">
                <a:solidFill>
                  <a:srgbClr val="000000"/>
                </a:solidFill>
                <a:latin typeface="微软雅黑" pitchFamily="34" charset="0"/>
                <a:ea typeface="微软雅黑" pitchFamily="34" charset="-122"/>
                <a:cs typeface="微软雅黑" pitchFamily="34" charset="-120"/>
              </a:rPr>
              <a:t>”并结合所学知识可知，西南地区石漠化现象较为突出</a:t>
            </a:r>
            <a:r>
              <a:rPr lang="en-US" altLang="zh-CN" sz="2000" b="0" i="0">
                <a:solidFill>
                  <a:srgbClr val="000000"/>
                </a:solidFill>
                <a:latin typeface="微软雅黑" pitchFamily="34" charset="0"/>
                <a:ea typeface="微软雅黑" pitchFamily="34" charset="-122"/>
                <a:cs typeface="微软雅黑" pitchFamily="34" charset="-120"/>
              </a:rPr>
              <a:t>，土壤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较为贫瘠</a:t>
            </a:r>
            <a:r>
              <a:rPr lang="en-US" altLang="zh-CN" sz="2000" b="0" i="0" dirty="0">
                <a:solidFill>
                  <a:srgbClr val="000000"/>
                </a:solidFill>
                <a:latin typeface="微软雅黑" pitchFamily="34" charset="0"/>
                <a:ea typeface="微软雅黑" pitchFamily="34" charset="-122"/>
                <a:cs typeface="微软雅黑" pitchFamily="34" charset="-120"/>
              </a:rPr>
              <a:t>，因此耕地质量较差，导致耕地抛荒，A正确；耕地多的东北</a:t>
            </a:r>
            <a:r>
              <a:rPr lang="en-US" altLang="zh-CN" sz="2000" b="0" i="0">
                <a:solidFill>
                  <a:srgbClr val="000000"/>
                </a:solidFill>
                <a:latin typeface="微软雅黑" pitchFamily="34" charset="0"/>
                <a:ea typeface="微软雅黑" pitchFamily="34" charset="-122"/>
                <a:cs typeface="微软雅黑" pitchFamily="34" charset="-120"/>
              </a:rPr>
              <a:t>、华北地区耕地抛荒程度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最低</a:t>
            </a:r>
            <a:r>
              <a:rPr lang="en-US" altLang="zh-CN" sz="2000" b="0" i="0" dirty="0">
                <a:solidFill>
                  <a:srgbClr val="000000"/>
                </a:solidFill>
                <a:latin typeface="微软雅黑" pitchFamily="34" charset="0"/>
                <a:ea typeface="微软雅黑" pitchFamily="34" charset="-122"/>
                <a:cs typeface="微软雅黑" pitchFamily="34" charset="-120"/>
              </a:rPr>
              <a:t>，耕地数量多不是耕地抛荒的根本原因，B错误；由材料可知</a:t>
            </a:r>
            <a:r>
              <a:rPr lang="en-US" altLang="zh-CN" sz="2000" b="0" i="0">
                <a:solidFill>
                  <a:srgbClr val="000000"/>
                </a:solidFill>
                <a:latin typeface="微软雅黑" pitchFamily="34" charset="0"/>
                <a:ea typeface="微软雅黑" pitchFamily="34" charset="-122"/>
                <a:cs typeface="微软雅黑" pitchFamily="34" charset="-120"/>
              </a:rPr>
              <a:t>，劳动力相对缺乏以及城镇化</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水平高的地区耕地抛荒程度都不是最高的</a:t>
            </a:r>
            <a:r>
              <a:rPr lang="en-US" altLang="zh-CN" sz="2000" b="0" i="0" dirty="0">
                <a:solidFill>
                  <a:srgbClr val="000000"/>
                </a:solidFill>
                <a:latin typeface="微软雅黑" pitchFamily="34" charset="0"/>
                <a:ea typeface="微软雅黑" pitchFamily="34" charset="-122"/>
                <a:cs typeface="微软雅黑" pitchFamily="34" charset="-120"/>
              </a:rPr>
              <a:t>，故这两点不是根本原因，C、D错误。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name="Slide 54&amp;si=54">
    <p:spTree>
      <p:nvGrpSpPr>
        <p:cNvPr id="1" name=""/>
        <p:cNvGrpSpPr/>
        <p:nvPr/>
      </p:nvGrpSpPr>
      <p:grpSpPr>
        <a:xfrm>
          <a:off x="0" y="0"/>
          <a:ext cx="0" cy="0"/>
          <a:chOff x="0" y="0"/>
          <a:chExt cx="0" cy="0"/>
        </a:xfrm>
      </p:grpSpPr>
      <p:sp>
        <p:nvSpPr>
          <p:cNvPr id="2" name="QC_6_AS.70_2#067ef660d?vop=1&amp;pid=e68e926ee&amp;color=0,0,0&amp;mp=1&amp;vtp=1&amp;bt=1&amp;bbb=1&amp;hb=1"/>
          <p:cNvSpPr/>
          <p:nvPr/>
        </p:nvSpPr>
        <p:spPr>
          <a:xfrm>
            <a:off x="722376" y="972000"/>
            <a:ext cx="10753344" cy="17706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【易错警示】</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本题易错选C项，注意该题考查耕地抛荒的根本原因</a:t>
            </a:r>
            <a:r>
              <a:rPr lang="en-US" altLang="zh-CN" sz="2000" b="0" i="0">
                <a:solidFill>
                  <a:srgbClr val="000000"/>
                </a:solidFill>
                <a:latin typeface="微软雅黑" pitchFamily="34" charset="0"/>
                <a:ea typeface="微软雅黑" pitchFamily="34" charset="-122"/>
                <a:cs typeface="微软雅黑" pitchFamily="34" charset="-120"/>
              </a:rPr>
              <a:t>。城镇化和工业化水平不断提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高</a:t>
            </a:r>
            <a:r>
              <a:rPr lang="en-US" altLang="zh-CN" sz="2000" b="0" i="0" dirty="0">
                <a:solidFill>
                  <a:srgbClr val="000000"/>
                </a:solidFill>
                <a:latin typeface="微软雅黑" pitchFamily="34" charset="0"/>
                <a:ea typeface="微软雅黑" pitchFamily="34" charset="-122"/>
                <a:cs typeface="微软雅黑" pitchFamily="34" charset="-120"/>
              </a:rPr>
              <a:t>，农村大量青壮年外出务工，劳动力短缺会导致耕地抛荒比例提高</a:t>
            </a:r>
            <a:r>
              <a:rPr lang="en-US" altLang="zh-CN" sz="2000" b="0" i="0">
                <a:solidFill>
                  <a:srgbClr val="000000"/>
                </a:solidFill>
                <a:latin typeface="微软雅黑" pitchFamily="34" charset="0"/>
                <a:ea typeface="微软雅黑" pitchFamily="34" charset="-122"/>
                <a:cs typeface="微软雅黑" pitchFamily="34" charset="-120"/>
              </a:rPr>
              <a:t>，但耕地抛荒的根本原因还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是耕地质量差导致收益低</a:t>
            </a:r>
            <a:r>
              <a:rPr lang="en-US" altLang="zh-CN" sz="2000" b="0" i="0" dirty="0">
                <a:solidFill>
                  <a:srgbClr val="000000"/>
                </a:solidFill>
                <a:latin typeface="微软雅黑" pitchFamily="34" charset="0"/>
                <a:ea typeface="微软雅黑" pitchFamily="34" charset="-122"/>
                <a:cs typeface="微软雅黑" pitchFamily="34" charset="-120"/>
              </a:rPr>
              <a:t>。总体来看，种植粮食作物的收益低于非粮作物的收益</a:t>
            </a:r>
            <a:r>
              <a:rPr lang="en-US" altLang="zh-CN" sz="2000" b="0" i="0">
                <a:solidFill>
                  <a:srgbClr val="000000"/>
                </a:solidFill>
                <a:latin typeface="微软雅黑" pitchFamily="34" charset="0"/>
                <a:ea typeface="微软雅黑" pitchFamily="34" charset="-122"/>
                <a:cs typeface="微软雅黑" pitchFamily="34" charset="-120"/>
              </a:rPr>
              <a:t>，农业收益低于</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外出务工收益</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name="Slide 55&amp;si=55">
    <p:spTree>
      <p:nvGrpSpPr>
        <p:cNvPr id="1" name=""/>
        <p:cNvGrpSpPr/>
        <p:nvPr/>
      </p:nvGrpSpPr>
      <p:grpSpPr>
        <a:xfrm>
          <a:off x="0" y="0"/>
          <a:ext cx="0" cy="0"/>
          <a:chOff x="0" y="0"/>
          <a:chExt cx="0" cy="0"/>
        </a:xfrm>
      </p:grpSpPr>
      <p:sp>
        <p:nvSpPr>
          <p:cNvPr id="2" name="QC_6_BD.71_1#9fd308e35?pid=e68e926ee&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9.与西南地区相比，</a:t>
            </a:r>
            <a:r>
              <a:rPr lang="en-US" altLang="zh-CN" sz="2000" b="0" i="0">
                <a:solidFill>
                  <a:srgbClr val="000000"/>
                </a:solidFill>
                <a:latin typeface="微软雅黑" pitchFamily="34" charset="0"/>
                <a:ea typeface="微软雅黑" pitchFamily="34" charset="-122"/>
                <a:cs typeface="微软雅黑" pitchFamily="34" charset="-120"/>
              </a:rPr>
              <a:t>北京地区耕地抛荒的原因最可能是(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72_1#9fd308e35.bracket?pid=e68e926ee&amp;color=0,0,0&amp;vpa=21&amp;vtp=1"/>
          <p:cNvSpPr/>
          <p:nvPr/>
        </p:nvSpPr>
        <p:spPr>
          <a:xfrm>
            <a:off x="6975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71_2#9fd308e35.choices?pid=e68e926ee&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.城镇化程度较低</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B.耕地流转价格高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C.农村劳动力缺乏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.耕地利用价值低</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name="Slide 56&amp;si=56">
    <p:spTree>
      <p:nvGrpSpPr>
        <p:cNvPr id="1" name=""/>
        <p:cNvGrpSpPr/>
        <p:nvPr/>
      </p:nvGrpSpPr>
      <p:grpSpPr>
        <a:xfrm>
          <a:off x="0" y="0"/>
          <a:ext cx="0" cy="0"/>
          <a:chOff x="0" y="0"/>
          <a:chExt cx="0" cy="0"/>
        </a:xfrm>
      </p:grpSpPr>
      <p:sp>
        <p:nvSpPr>
          <p:cNvPr id="2" name="QC_6_AS.73_1#9fd308e35?vop=1&amp;pid=e68e926ee&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本题考查耕地抛荒的原因。结合材料信息可知，北京的耕地抛荒比例也超过了20</a:t>
            </a:r>
            <a:r>
              <a:rPr lang="en-US" altLang="zh-CN" sz="2000" b="0" i="0">
                <a:solidFill>
                  <a:srgbClr val="000000"/>
                </a:solidFill>
                <a:latin typeface="微软雅黑" pitchFamily="34" charset="0"/>
                <a:ea typeface="微软雅黑" pitchFamily="34" charset="-122"/>
                <a:cs typeface="微软雅黑" pitchFamily="34" charset="-120"/>
              </a:rPr>
              <a:t>%，与西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南地区相比</a:t>
            </a:r>
            <a:r>
              <a:rPr lang="en-US" altLang="zh-CN" sz="2000" b="0" i="0" dirty="0">
                <a:solidFill>
                  <a:srgbClr val="000000"/>
                </a:solidFill>
                <a:latin typeface="微软雅黑" pitchFamily="34" charset="0"/>
                <a:ea typeface="微软雅黑" pitchFamily="34" charset="-122"/>
                <a:cs typeface="微软雅黑" pitchFamily="34" charset="-120"/>
              </a:rPr>
              <a:t>，北京地区经济发展水平较高，城镇化程度较高，大量农村劳动力涌向城市</a:t>
            </a:r>
            <a:r>
              <a:rPr lang="en-US" altLang="zh-CN" sz="2000" b="0" i="0">
                <a:solidFill>
                  <a:srgbClr val="000000"/>
                </a:solidFill>
                <a:latin typeface="微软雅黑" pitchFamily="34" charset="0"/>
                <a:ea typeface="微软雅黑" pitchFamily="34" charset="-122"/>
                <a:cs typeface="微软雅黑" pitchFamily="34" charset="-120"/>
              </a:rPr>
              <a:t>，导致农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村劳动力短缺</a:t>
            </a:r>
            <a:r>
              <a:rPr lang="en-US" altLang="zh-CN" sz="2000" b="0" i="0" dirty="0">
                <a:solidFill>
                  <a:srgbClr val="000000"/>
                </a:solidFill>
                <a:latin typeface="微软雅黑" pitchFamily="34" charset="0"/>
                <a:ea typeface="微软雅黑" pitchFamily="34" charset="-122"/>
                <a:cs typeface="微软雅黑" pitchFamily="34" charset="-120"/>
              </a:rPr>
              <a:t>，耕地抛荒，C正确，A错误；由图可知，耕地流转价格高，</a:t>
            </a:r>
            <a:r>
              <a:rPr lang="en-US" altLang="zh-CN" sz="2000" b="0" i="0">
                <a:solidFill>
                  <a:srgbClr val="000000"/>
                </a:solidFill>
                <a:latin typeface="微软雅黑" pitchFamily="34" charset="0"/>
                <a:ea typeface="微软雅黑" pitchFamily="34" charset="-122"/>
                <a:cs typeface="微软雅黑" pitchFamily="34" charset="-120"/>
              </a:rPr>
              <a:t>耕地抛荒程度会降低，</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错误；与西南地区相比，北京耕地利用价值较高，D错误。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name="Slide 57&amp;si=57">
    <p:spTree>
      <p:nvGrpSpPr>
        <p:cNvPr id="1" name=""/>
        <p:cNvGrpSpPr/>
        <p:nvPr/>
      </p:nvGrpSpPr>
      <p:grpSpPr>
        <a:xfrm>
          <a:off x="0" y="0"/>
          <a:ext cx="0" cy="0"/>
          <a:chOff x="0" y="0"/>
          <a:chExt cx="0" cy="0"/>
        </a:xfrm>
      </p:grpSpPr>
      <p:sp>
        <p:nvSpPr>
          <p:cNvPr id="2" name="QC_6_BD.74_1#730e47536?pid=e68e926ee&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a:solidFill>
                  <a:srgbClr val="000000"/>
                </a:solidFill>
                <a:latin typeface="微软雅黑" pitchFamily="34" charset="0"/>
                <a:ea typeface="微软雅黑" pitchFamily="34" charset="-122"/>
                <a:cs typeface="微软雅黑" pitchFamily="34" charset="-120"/>
              </a:rPr>
              <a:t>西南地区治理耕地抛荒的关键是(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75_1#730e47536.bracket?pid=e68e926ee&amp;color=0,0,0&amp;vpa=22&amp;vtp=1"/>
          <p:cNvSpPr/>
          <p:nvPr/>
        </p:nvSpPr>
        <p:spPr>
          <a:xfrm>
            <a:off x="4826064"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74_2#730e47536.choices?pid=e68e926ee&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.增加耕地流转规模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B.降低耕地流转价格</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C.加大粮食财政补贴</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.完善农业基础设施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8.xml><?xml version="1.0" encoding="utf-8"?>
<p:sld xmlns:a="http://schemas.openxmlformats.org/drawingml/2006/main" xmlns:r="http://schemas.openxmlformats.org/officeDocument/2006/relationships" xmlns:p="http://schemas.openxmlformats.org/presentationml/2006/main">
  <p:cSld name="Slide 58&amp;si=58">
    <p:spTree>
      <p:nvGrpSpPr>
        <p:cNvPr id="1" name=""/>
        <p:cNvGrpSpPr/>
        <p:nvPr/>
      </p:nvGrpSpPr>
      <p:grpSpPr>
        <a:xfrm>
          <a:off x="0" y="0"/>
          <a:ext cx="0" cy="0"/>
          <a:chOff x="0" y="0"/>
          <a:chExt cx="0" cy="0"/>
        </a:xfrm>
      </p:grpSpPr>
      <p:sp>
        <p:nvSpPr>
          <p:cNvPr id="2" name="QC_6_AS.76_1#730e47536?vop=1&amp;pid=e68e926ee&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本题考查保障粮食安全的措施。结合所学知识可知</a:t>
            </a:r>
            <a:r>
              <a:rPr lang="en-US" altLang="zh-CN" sz="2000" b="0" i="0">
                <a:solidFill>
                  <a:srgbClr val="000000"/>
                </a:solidFill>
                <a:latin typeface="微软雅黑" pitchFamily="34" charset="0"/>
                <a:ea typeface="微软雅黑" pitchFamily="34" charset="-122"/>
                <a:cs typeface="微软雅黑" pitchFamily="34" charset="-120"/>
              </a:rPr>
              <a:t>，西南地区耕地抛荒的最主要原因是耕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地质量较差</a:t>
            </a:r>
            <a:r>
              <a:rPr lang="en-US" altLang="zh-CN" sz="2000" b="0" i="0" dirty="0">
                <a:solidFill>
                  <a:srgbClr val="000000"/>
                </a:solidFill>
                <a:latin typeface="微软雅黑" pitchFamily="34" charset="0"/>
                <a:ea typeface="微软雅黑" pitchFamily="34" charset="-122"/>
                <a:cs typeface="微软雅黑" pitchFamily="34" charset="-120"/>
              </a:rPr>
              <a:t>，因此西南地区治理耕地抛荒的关键在于完善本地区农业基础设施</a:t>
            </a:r>
            <a:r>
              <a:rPr lang="en-US" altLang="zh-CN" sz="2000" b="0" i="0">
                <a:solidFill>
                  <a:srgbClr val="000000"/>
                </a:solidFill>
                <a:latin typeface="微软雅黑" pitchFamily="34" charset="0"/>
                <a:ea typeface="微软雅黑" pitchFamily="34" charset="-122"/>
                <a:cs typeface="微软雅黑" pitchFamily="34" charset="-120"/>
              </a:rPr>
              <a:t>，促进本地区耕地</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质量的提高</a:t>
            </a:r>
            <a:r>
              <a:rPr lang="en-US" altLang="zh-CN" sz="2000" b="0" i="0" dirty="0">
                <a:solidFill>
                  <a:srgbClr val="000000"/>
                </a:solidFill>
                <a:latin typeface="微软雅黑" pitchFamily="34" charset="0"/>
                <a:ea typeface="微软雅黑" pitchFamily="34" charset="-122"/>
                <a:cs typeface="微软雅黑" pitchFamily="34" charset="-120"/>
              </a:rPr>
              <a:t>，D正确，A、B、C错误。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9.xml><?xml version="1.0" encoding="utf-8"?>
<p:sld xmlns:a="http://schemas.openxmlformats.org/drawingml/2006/main" xmlns:r="http://schemas.openxmlformats.org/officeDocument/2006/relationships" xmlns:p="http://schemas.openxmlformats.org/presentationml/2006/main">
  <p:cSld name="Slide 59&amp;si=59">
    <p:spTree>
      <p:nvGrpSpPr>
        <p:cNvPr id="1" name=""/>
        <p:cNvGrpSpPr/>
        <p:nvPr/>
      </p:nvGrpSpPr>
      <p:grpSpPr>
        <a:xfrm>
          <a:off x="0" y="0"/>
          <a:ext cx="0" cy="0"/>
          <a:chOff x="0" y="0"/>
          <a:chExt cx="0" cy="0"/>
        </a:xfrm>
      </p:grpSpPr>
      <p:sp>
        <p:nvSpPr>
          <p:cNvPr id="2" name="P_6_BD#398316833?pid=02aa605a9&amp;color=0,0,0&amp;vtp=1&amp;bt=1&amp;bbb=1"/>
          <p:cNvSpPr/>
          <p:nvPr/>
        </p:nvSpPr>
        <p:spPr>
          <a:xfrm>
            <a:off x="722376" y="972000"/>
            <a:ext cx="10753344" cy="178295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素材背景：“农业生产托管模式”与遏制撂荒</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考查点</a:t>
            </a:r>
            <a:r>
              <a:rPr lang="en-US" altLang="zh-CN" sz="2000" b="1" i="0" dirty="0">
                <a:solidFill>
                  <a:srgbClr val="000000"/>
                </a:solidFill>
                <a:latin typeface="微软雅黑" pitchFamily="34" charset="0"/>
                <a:ea typeface="微软雅黑" pitchFamily="34" charset="-122"/>
                <a:cs typeface="微软雅黑" pitchFamily="34" charset="-120"/>
              </a:rPr>
              <a:t>：农业区位因素的变化、未来</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粮食安全的耕地保障</a:t>
            </a:r>
            <a:endParaRPr lang="en-US" altLang="zh-CN" sz="2000" dirty="0"/>
          </a:p>
          <a:p>
            <a:pPr latinLnBrk="1">
              <a:lnSpc>
                <a:spcPts val="3400"/>
              </a:lnSpc>
            </a:pPr>
            <a:r>
              <a:rPr lang="en-US" altLang="zh-CN" sz="2000" b="1" i="0">
                <a:solidFill>
                  <a:srgbClr val="000000"/>
                </a:solidFill>
                <a:latin typeface="微软雅黑" pitchFamily="34" charset="0"/>
                <a:ea typeface="微软雅黑" pitchFamily="34" charset="-122"/>
                <a:cs typeface="微软雅黑" pitchFamily="34" charset="-120"/>
              </a:rPr>
              <a:t>难度系数</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0.65</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创新系数：</a:t>
            </a:r>
            <a:r>
              <a:rPr lang="en-US" altLang="zh-CN" sz="2000" b="0" i="0" dirty="0">
                <a:solidFill>
                  <a:srgbClr val="000000"/>
                </a:solidFill>
                <a:latin typeface="微软雅黑" pitchFamily="34" charset="0"/>
                <a:ea typeface="微软雅黑" pitchFamily="34" charset="-122"/>
                <a:cs typeface="微软雅黑" pitchFamily="34" charset="-120"/>
              </a:rPr>
              <a:t>0.6</a:t>
            </a:r>
            <a:endParaRPr lang="en-US" altLang="zh-CN" sz="2000" dirty="0"/>
          </a:p>
        </p:txBody>
      </p:sp>
      <p:sp>
        <p:nvSpPr>
          <p:cNvPr id="3" name="QO_6_BD.77_1#3b14dcab5?pid=02aa605a9&amp;color=0,0,0&amp;vtp=1&amp;bbb=1&amp;hb=1"/>
          <p:cNvSpPr/>
          <p:nvPr/>
        </p:nvSpPr>
        <p:spPr>
          <a:xfrm>
            <a:off x="722376" y="2810325"/>
            <a:ext cx="10753344" cy="31418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a:t>
            </a:r>
            <a:r>
              <a:rPr lang="en-US" altLang="zh-CN" sz="2000" b="0" i="0" dirty="0">
                <a:solidFill>
                  <a:srgbClr val="000000"/>
                </a:solidFill>
                <a:latin typeface="仿宋" pitchFamily="34" charset="0"/>
                <a:ea typeface="仿宋" pitchFamily="34" charset="-122"/>
                <a:cs typeface="仿宋" pitchFamily="34" charset="-120"/>
              </a:rPr>
              <a:t>[重庆八中2025高二期中]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阅读图文材料，完成下列要求。（10分）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长江中下游地区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传统粮食作物以水稻为主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绝大部分为双季稻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包括早稻和晚稻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21</a:t>
            </a:r>
            <a:r>
              <a:rPr lang="en-US" altLang="zh-CN" sz="2000" b="0" i="0">
                <a:solidFill>
                  <a:srgbClr val="000000"/>
                </a:solidFill>
                <a:latin typeface="微软雅黑" pitchFamily="34" charset="0"/>
                <a:ea typeface="楷体" pitchFamily="34" charset="-122"/>
                <a:cs typeface="微软雅黑" pitchFamily="34" charset="-120"/>
              </a:rPr>
              <a:t>世纪</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前</a:t>
            </a:r>
            <a:r>
              <a:rPr lang="en-US" altLang="zh-CN" sz="2000" b="0" i="0" dirty="0">
                <a:solidFill>
                  <a:srgbClr val="000000"/>
                </a:solidFill>
                <a:latin typeface="微软雅黑" pitchFamily="34" charset="0"/>
                <a:ea typeface="微软雅黑" pitchFamily="34" charset="-122"/>
                <a:cs typeface="微软雅黑" pitchFamily="34" charset="-120"/>
              </a:rPr>
              <a:t>20</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大量劳动力外出务工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造成耕地季节性撂荒</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楷体" pitchFamily="34" charset="-122"/>
                <a:cs typeface="微软雅黑" pitchFamily="34" charset="-120"/>
              </a:rPr>
              <a:t>表示江西省</a:t>
            </a:r>
            <a:r>
              <a:rPr lang="en-US" altLang="zh-CN" sz="2000" b="0" i="0" dirty="0">
                <a:solidFill>
                  <a:srgbClr val="000000"/>
                </a:solidFill>
                <a:latin typeface="微软雅黑" pitchFamily="34" charset="0"/>
                <a:ea typeface="微软雅黑" pitchFamily="34" charset="-122"/>
                <a:cs typeface="微软雅黑" pitchFamily="34" charset="-120"/>
              </a:rPr>
              <a:t>L</a:t>
            </a:r>
            <a:r>
              <a:rPr lang="en-US" altLang="zh-CN" sz="2000" b="0" i="0" dirty="0">
                <a:solidFill>
                  <a:srgbClr val="000000"/>
                </a:solidFill>
                <a:latin typeface="微软雅黑" pitchFamily="34" charset="0"/>
                <a:ea typeface="楷体" pitchFamily="34" charset="-122"/>
                <a:cs typeface="微软雅黑" pitchFamily="34" charset="-120"/>
              </a:rPr>
              <a:t>县</a:t>
            </a:r>
            <a:r>
              <a:rPr lang="en-US" altLang="zh-CN" sz="2000" b="0" i="0">
                <a:solidFill>
                  <a:srgbClr val="000000"/>
                </a:solidFill>
                <a:latin typeface="微软雅黑" pitchFamily="34" charset="0"/>
                <a:ea typeface="微软雅黑" pitchFamily="34" charset="-122"/>
                <a:cs typeface="微软雅黑" pitchFamily="34" charset="-120"/>
              </a:rPr>
              <a:t>2022—2023</a:t>
            </a:r>
            <a:r>
              <a:rPr lang="en-US" altLang="zh-CN" sz="2000" b="0" i="0">
                <a:solidFill>
                  <a:srgbClr val="000000"/>
                </a:solidFill>
                <a:latin typeface="微软雅黑" pitchFamily="34" charset="0"/>
                <a:ea typeface="楷体" pitchFamily="34" charset="-122"/>
                <a:cs typeface="微软雅黑" pitchFamily="34" charset="-120"/>
              </a:rPr>
              <a:t>年双季稻</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播种面积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单位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公顷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变化</a:t>
            </a:r>
            <a:r>
              <a:rPr lang="en-US" altLang="zh-CN" sz="2000" b="0" i="0" dirty="0">
                <a:solidFill>
                  <a:srgbClr val="000000"/>
                </a:solidFill>
                <a:latin typeface="微软雅黑" pitchFamily="34" charset="0"/>
                <a:ea typeface="微软雅黑" pitchFamily="34" charset="-122"/>
                <a:cs typeface="微软雅黑" pitchFamily="34" charset="-120"/>
              </a:rPr>
              <a:t>。2024</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微软雅黑" pitchFamily="34" charset="0"/>
                <a:ea typeface="微软雅黑" pitchFamily="34" charset="-122"/>
                <a:cs typeface="微软雅黑" pitchFamily="34" charset="-120"/>
              </a:rPr>
              <a:t>12</a:t>
            </a:r>
            <a:r>
              <a:rPr lang="en-US" altLang="zh-CN" sz="2000" b="0" i="0" dirty="0">
                <a:solidFill>
                  <a:srgbClr val="000000"/>
                </a:solidFill>
                <a:latin typeface="微软雅黑" pitchFamily="34" charset="0"/>
                <a:ea typeface="楷体" pitchFamily="34" charset="-122"/>
                <a:cs typeface="微软雅黑" pitchFamily="34" charset="-120"/>
              </a:rPr>
              <a:t>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国务院常务会议指出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未来几年将全面实施新</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一轮粮食产能提升行动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以确保国家粮食安全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近年来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为遏制耕地撂荒</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我国多地积极探索农</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业生产托管模式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农户等经营主体不流转土地经营权</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将农业生产中的全部或部分环节委托给生</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产托管中心进行规模化生产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楷体" pitchFamily="34" charset="-122"/>
                <a:cs typeface="微软雅黑" pitchFamily="34" charset="-120"/>
              </a:rPr>
              <a:t>为我国某地农业生产托管模式示意图</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7_BD.5_1#9783e256b?pid=ff0102c45&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下列关于耕地说法错误的是(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6_1#9783e256b.bracket?pid=ff0102c45&amp;color=0,0,0&amp;vpa=2&amp;vtp=1"/>
          <p:cNvSpPr/>
          <p:nvPr/>
        </p:nvSpPr>
        <p:spPr>
          <a:xfrm>
            <a:off x="4181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7_BD.5_2#9783e256b.choices?pid=ff0102c45&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A.耕地除生态价值外，还有社会和经济价值</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.耕地是农民生活、就业、养老的重要依靠</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.耕地的经济价值不能积累和延续</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.耕地资源包括已开发利用的耕地及尚未开发利用的宜耕荒地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0.xml><?xml version="1.0" encoding="utf-8"?>
<p:sld xmlns:a="http://schemas.openxmlformats.org/drawingml/2006/main" xmlns:r="http://schemas.openxmlformats.org/officeDocument/2006/relationships" xmlns:p="http://schemas.openxmlformats.org/presentationml/2006/main">
  <p:cSld name="Slide 60&amp;si=60">
    <p:spTree>
      <p:nvGrpSpPr>
        <p:cNvPr id="1" name=""/>
        <p:cNvGrpSpPr/>
        <p:nvPr/>
      </p:nvGrpSpPr>
      <p:grpSpPr>
        <a:xfrm>
          <a:off x="0" y="0"/>
          <a:ext cx="0" cy="0"/>
          <a:chOff x="0" y="0"/>
          <a:chExt cx="0" cy="0"/>
        </a:xfrm>
      </p:grpSpPr>
      <p:pic>
        <p:nvPicPr>
          <p:cNvPr id="2" name="QO_6_BD.77_3#3b14dcab5?iti=1&amp;htil=1&amp;pid=02aa605a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322576" y="1100016"/>
            <a:ext cx="2157984" cy="149961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QO_6_BD.77_4#3b14dcab5?iti=2&amp;htil=1&amp;pid=02aa605a9&amp;color=0,0,0&amp;tib=255,255,255&amp;vtp=1&amp;bt=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159752" y="972000"/>
            <a:ext cx="3255264" cy="16276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6_BD.77_5#3b14dcab5?iti=1&amp;htil=1&amp;pid=02aa605a9&amp;color=0,0,0&amp;vtp=1"/>
          <p:cNvSpPr/>
          <p:nvPr/>
        </p:nvSpPr>
        <p:spPr>
          <a:xfrm>
            <a:off x="3303143" y="2726632"/>
            <a:ext cx="196850" cy="387985"/>
          </a:xfrm>
          <a:prstGeom prst="rect">
            <a:avLst/>
          </a:prstGeom>
          <a:noFill/>
          <a:ln/>
        </p:spPr>
        <p:txBody>
          <a:bodyPr wrap="square" lIns="0" tIns="0" rIns="0" bIns="0" rtlCol="0" anchor="t"/>
          <a:lstStyle/>
          <a:p>
            <a:pPr algn="ctr" latinLnBrk="1">
              <a:lnSpc>
                <a:spcPct val="141000"/>
              </a:lnSpc>
            </a:pPr>
            <a:r>
              <a:rPr lang="en-US" altLang="zh-CN" sz="2000" b="0" i="0" dirty="0">
                <a:solidFill>
                  <a:srgbClr val="000000"/>
                </a:solidFill>
                <a:latin typeface="微软雅黑" pitchFamily="34" charset="0"/>
                <a:ea typeface="微软雅黑" pitchFamily="34" charset="-122"/>
                <a:cs typeface="微软雅黑" pitchFamily="34" charset="-120"/>
              </a:rPr>
              <a:t>a</a:t>
            </a:r>
            <a:endParaRPr lang="en-US" altLang="zh-CN" sz="2000" dirty="0"/>
          </a:p>
        </p:txBody>
      </p:sp>
      <p:sp>
        <p:nvSpPr>
          <p:cNvPr id="5" name="QO_6_BD.77_6#3b14dcab5?iti=2&amp;htil=1&amp;pid=02aa605a9&amp;color=0,0,0&amp;vtp=1"/>
          <p:cNvSpPr/>
          <p:nvPr/>
        </p:nvSpPr>
        <p:spPr>
          <a:xfrm>
            <a:off x="8677847" y="2726632"/>
            <a:ext cx="219075" cy="387985"/>
          </a:xfrm>
          <a:prstGeom prst="rect">
            <a:avLst/>
          </a:prstGeom>
          <a:noFill/>
          <a:ln/>
        </p:spPr>
        <p:txBody>
          <a:bodyPr wrap="square" lIns="0" tIns="0" rIns="0" bIns="0" rtlCol="0" anchor="t"/>
          <a:lstStyle/>
          <a:p>
            <a:pPr algn="ctr" latinLnBrk="1">
              <a:lnSpc>
                <a:spcPct val="141000"/>
              </a:lnSpc>
            </a:pPr>
            <a:r>
              <a:rPr lang="en-US" altLang="zh-CN" sz="2000" b="0" i="0" dirty="0">
                <a:solidFill>
                  <a:srgbClr val="000000"/>
                </a:solidFill>
                <a:latin typeface="微软雅黑" pitchFamily="34" charset="0"/>
                <a:ea typeface="微软雅黑" pitchFamily="34" charset="-122"/>
                <a:cs typeface="微软雅黑" pitchFamily="34" charset="-120"/>
              </a:rPr>
              <a:t>b</a:t>
            </a:r>
            <a:endParaRPr lang="en-US" altLang="zh-CN" sz="2000" dirty="0"/>
          </a:p>
        </p:txBody>
      </p:sp>
      <p:sp>
        <p:nvSpPr>
          <p:cNvPr id="6" name="QO_7_BD.78_1#423b81724?pid=3b14dcab5&amp;color=0,0,0&amp;vtp=1&amp;bbb=1&amp;hb=1"/>
          <p:cNvSpPr/>
          <p:nvPr/>
        </p:nvSpPr>
        <p:spPr>
          <a:xfrm>
            <a:off x="722376" y="3162115"/>
            <a:ext cx="10753344" cy="811784"/>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（1）指出2022—2023年L县耕地季节性撂荒面积变化，</a:t>
            </a:r>
            <a:r>
              <a:rPr lang="en-US" altLang="zh-CN" sz="2000" b="0" i="0">
                <a:solidFill>
                  <a:srgbClr val="000000"/>
                </a:solidFill>
                <a:latin typeface="微软雅黑" pitchFamily="34" charset="0"/>
                <a:ea typeface="微软雅黑" pitchFamily="34" charset="-122"/>
                <a:cs typeface="微软雅黑" pitchFamily="34" charset="-120"/>
              </a:rPr>
              <a:t>推断由此带来的生产机械化水平变化。</a:t>
            </a:r>
          </a:p>
          <a:p>
            <a:pPr latinLnBrk="1">
              <a:lnSpc>
                <a:spcPts val="33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4分）</a:t>
            </a:r>
            <a:endParaRPr lang="en-US" altLang="zh-CN" sz="2000" dirty="0"/>
          </a:p>
        </p:txBody>
      </p:sp>
      <p:sp>
        <p:nvSpPr>
          <p:cNvPr id="7" name="QO_7_AN.79_1#423b81724?vop=1&amp;pid=3b14dcab5&amp;color=0,0,0&amp;vtp=1&amp;bbb=1"/>
          <p:cNvSpPr/>
          <p:nvPr/>
        </p:nvSpPr>
        <p:spPr>
          <a:xfrm>
            <a:off x="722376" y="4023810"/>
            <a:ext cx="10753344" cy="376428"/>
          </a:xfrm>
          <a:prstGeom prst="rect">
            <a:avLst/>
          </a:prstGeom>
          <a:noFill/>
          <a:ln/>
        </p:spPr>
        <p:txBody>
          <a:bodyPr wrap="none" lIns="0" tIns="0" rIns="0" bIns="0" rtlCol="0" anchor="t"/>
          <a:lstStyle/>
          <a:p>
            <a:pPr algn="l" latinLnBrk="1">
              <a:lnSpc>
                <a:spcPts val="33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撂荒总面积减小（早晚稻撂荒面积减小）；耕作面积增大，机械化水平提高。（4分）</a:t>
            </a:r>
            <a:endParaRPr lang="en-US" altLang="zh-CN" sz="2000" dirty="0"/>
          </a:p>
        </p:txBody>
      </p:sp>
      <p:sp>
        <p:nvSpPr>
          <p:cNvPr id="8" name="QO_7_AS.80_1#423b81724?vop=1&amp;pid=3b14dcab5&amp;color=0,0,0&amp;vtp=1&amp;bbb=1&amp;hb=1"/>
          <p:cNvSpPr/>
          <p:nvPr/>
        </p:nvSpPr>
        <p:spPr>
          <a:xfrm>
            <a:off x="722376" y="4489329"/>
            <a:ext cx="10753344" cy="1675384"/>
          </a:xfrm>
          <a:prstGeom prst="rect">
            <a:avLst/>
          </a:prstGeom>
          <a:noFill/>
          <a:ln/>
        </p:spPr>
        <p:txBody>
          <a:bodyPr wrap="none" lIns="0" tIns="0" rIns="0" bIns="0" rtlCol="0" anchor="t"/>
          <a:lstStyle/>
          <a:p>
            <a:pPr algn="l" latinLnBrk="1">
              <a:lnSpc>
                <a:spcPts val="34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本题考查粮食生产现状与变化。读图可知，与2022年相比，</a:t>
            </a:r>
            <a:r>
              <a:rPr lang="en-US" altLang="zh-CN" sz="2000" b="0" i="0">
                <a:solidFill>
                  <a:srgbClr val="000000"/>
                </a:solidFill>
                <a:latin typeface="微软雅黑" pitchFamily="34" charset="0"/>
                <a:ea typeface="微软雅黑" pitchFamily="34" charset="-122"/>
                <a:cs typeface="微软雅黑" pitchFamily="34" charset="-120"/>
              </a:rPr>
              <a:t>2023年早稻和晚稻的播种面</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积增加</a:t>
            </a:r>
            <a:r>
              <a:rPr lang="en-US" altLang="zh-CN" sz="2000" b="0" i="0" dirty="0">
                <a:solidFill>
                  <a:srgbClr val="000000"/>
                </a:solidFill>
                <a:latin typeface="微软雅黑" pitchFamily="34" charset="0"/>
                <a:ea typeface="微软雅黑" pitchFamily="34" charset="-122"/>
                <a:cs typeface="微软雅黑" pitchFamily="34" charset="-120"/>
              </a:rPr>
              <a:t>，说明耕地的撂荒面积减小。撂荒面积的减小，耕作面积增大</a:t>
            </a:r>
            <a:r>
              <a:rPr lang="en-US" altLang="zh-CN" sz="2000" b="0" i="0">
                <a:solidFill>
                  <a:srgbClr val="000000"/>
                </a:solidFill>
                <a:latin typeface="微软雅黑" pitchFamily="34" charset="0"/>
                <a:ea typeface="微软雅黑" pitchFamily="34" charset="-122"/>
                <a:cs typeface="微软雅黑" pitchFamily="34" charset="-120"/>
              </a:rPr>
              <a:t>，意味着更多的土地被用于</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农业生产</a:t>
            </a:r>
            <a:r>
              <a:rPr lang="en-US" altLang="zh-CN" sz="2000" b="0" i="0" dirty="0">
                <a:solidFill>
                  <a:srgbClr val="000000"/>
                </a:solidFill>
                <a:latin typeface="微软雅黑" pitchFamily="34" charset="0"/>
                <a:ea typeface="微软雅黑" pitchFamily="34" charset="-122"/>
                <a:cs typeface="微软雅黑" pitchFamily="34" charset="-120"/>
              </a:rPr>
              <a:t>，在劳动力流失的背景下，耕作面积的增加通常意味着农业机械化的发展</a:t>
            </a:r>
            <a:r>
              <a:rPr lang="en-US" altLang="zh-CN" sz="2000" b="0" i="0">
                <a:solidFill>
                  <a:srgbClr val="000000"/>
                </a:solidFill>
                <a:latin typeface="微软雅黑" pitchFamily="34" charset="0"/>
                <a:ea typeface="微软雅黑" pitchFamily="34" charset="-122"/>
                <a:cs typeface="微软雅黑" pitchFamily="34" charset="-120"/>
              </a:rPr>
              <a:t>，可以推断机</a:t>
            </a:r>
          </a:p>
          <a:p>
            <a:pPr latinLnBrk="1">
              <a:lnSpc>
                <a:spcPts val="3300"/>
              </a:lnSpc>
            </a:pPr>
            <a:r>
              <a:rPr lang="en-US" altLang="zh-CN" sz="2000" b="0" i="0">
                <a:solidFill>
                  <a:srgbClr val="000000"/>
                </a:solidFill>
                <a:latin typeface="微软雅黑" pitchFamily="34" charset="0"/>
                <a:ea typeface="微软雅黑" pitchFamily="34" charset="-122"/>
                <a:cs typeface="微软雅黑" pitchFamily="34" charset="-120"/>
              </a:rPr>
              <a:t>械化水平提高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1" i="0" dirty="0">
                <a:solidFill>
                  <a:srgbClr val="000000"/>
                </a:solidFill>
                <a:latin typeface="微软雅黑" pitchFamily="34" charset="0"/>
                <a:ea typeface="微软雅黑" pitchFamily="34" charset="-122"/>
                <a:cs typeface="微软雅黑" pitchFamily="34" charset="-120"/>
              </a:rPr>
              <a:t>【过程成因类】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fade">
                                      <p:cBhvr>
                                        <p:cTn id="15" dur="500"/>
                                        <p:tgtEl>
                                          <p:spTgt spid="8">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500"/>
                                        <p:tgtEl>
                                          <p:spTgt spid="8">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xEl>
                                              <p:pRg st="1" end="1"/>
                                            </p:txEl>
                                          </p:spTgt>
                                        </p:tgtEl>
                                        <p:attrNameLst>
                                          <p:attrName>style.visibility</p:attrName>
                                        </p:attrNameLst>
                                      </p:cBhvr>
                                      <p:to>
                                        <p:strVal val="visible"/>
                                      </p:to>
                                    </p:set>
                                    <p:animEffect transition="in" filter="fade">
                                      <p:cBhvr>
                                        <p:cTn id="21" dur="500"/>
                                        <p:tgtEl>
                                          <p:spTgt spid="8">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8">
                                            <p:txEl>
                                              <p:pRg st="2" end="2"/>
                                            </p:txEl>
                                          </p:spTgt>
                                        </p:tgtEl>
                                        <p:attrNameLst>
                                          <p:attrName>style.visibility</p:attrName>
                                        </p:attrNameLst>
                                      </p:cBhvr>
                                      <p:to>
                                        <p:strVal val="visible"/>
                                      </p:to>
                                    </p:set>
                                    <p:animEffect transition="in" filter="fade">
                                      <p:cBhvr>
                                        <p:cTn id="24" dur="500"/>
                                        <p:tgtEl>
                                          <p:spTgt spid="8">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8">
                                            <p:txEl>
                                              <p:pRg st="3" end="3"/>
                                            </p:txEl>
                                          </p:spTgt>
                                        </p:tgtEl>
                                        <p:attrNameLst>
                                          <p:attrName>style.visibility</p:attrName>
                                        </p:attrNameLst>
                                      </p:cBhvr>
                                      <p:to>
                                        <p:strVal val="visible"/>
                                      </p:to>
                                    </p:set>
                                    <p:animEffect transition="in" filter="fade">
                                      <p:cBhvr>
                                        <p:cTn id="27"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P spid="8" grpId="0" build="p" animBg="1"/>
    </p:bldLst>
  </p:timing>
</p:sld>
</file>

<file path=ppt/slides/slide61.xml><?xml version="1.0" encoding="utf-8"?>
<p:sld xmlns:a="http://schemas.openxmlformats.org/drawingml/2006/main" xmlns:r="http://schemas.openxmlformats.org/officeDocument/2006/relationships" xmlns:p="http://schemas.openxmlformats.org/presentationml/2006/main">
  <p:cSld name="Slide 61&amp;si=61">
    <p:spTree>
      <p:nvGrpSpPr>
        <p:cNvPr id="1" name=""/>
        <p:cNvGrpSpPr/>
        <p:nvPr/>
      </p:nvGrpSpPr>
      <p:grpSpPr>
        <a:xfrm>
          <a:off x="0" y="0"/>
          <a:ext cx="0" cy="0"/>
          <a:chOff x="0" y="0"/>
          <a:chExt cx="0" cy="0"/>
        </a:xfrm>
      </p:grpSpPr>
      <p:sp>
        <p:nvSpPr>
          <p:cNvPr id="2" name="QO_7_BD.81_1#78876dddf?pid=3b14dcab5&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（2）从耕地面积和单产角度，归纳农业生产托管模式对保障粮食安全的作用。（6分）</a:t>
            </a:r>
            <a:endParaRPr lang="en-US" altLang="zh-CN" sz="2000" dirty="0"/>
          </a:p>
        </p:txBody>
      </p:sp>
      <p:sp>
        <p:nvSpPr>
          <p:cNvPr id="3" name="QO_7_AN.82_1#78876dddf?vop=1&amp;pid=3b14dcab5&amp;color=0,0,0&amp;vtp=1&amp;bbb=1&amp;hb=1"/>
          <p:cNvSpPr/>
          <p:nvPr/>
        </p:nvSpPr>
        <p:spPr>
          <a:xfrm>
            <a:off x="722376" y="1435169"/>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确保耕地红线，保证粮食种植面积（藏粮于地）；提高复种指数，提高耕地单产</a:t>
            </a:r>
            <a:r>
              <a:rPr lang="en-US" altLang="zh-CN" sz="2000" b="1" i="0">
                <a:solidFill>
                  <a:srgbClr val="00B050"/>
                </a:solidFill>
                <a:latin typeface="微软雅黑" pitchFamily="34" charset="0"/>
                <a:ea typeface="微软雅黑" pitchFamily="34" charset="-122"/>
                <a:cs typeface="微软雅黑" pitchFamily="34" charset="-120"/>
              </a:rPr>
              <a:t>；推广农</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业技术</a:t>
            </a:r>
            <a:r>
              <a:rPr lang="en-US" altLang="zh-CN" sz="2000" b="1" i="0" dirty="0">
                <a:solidFill>
                  <a:srgbClr val="00B050"/>
                </a:solidFill>
                <a:latin typeface="微软雅黑" pitchFamily="34" charset="0"/>
                <a:ea typeface="微软雅黑" pitchFamily="34" charset="-122"/>
                <a:cs typeface="微软雅黑" pitchFamily="34" charset="-120"/>
              </a:rPr>
              <a:t>，提高耕地粮食单产（藏粮于技）。（6分）</a:t>
            </a:r>
            <a:endParaRPr lang="en-US" altLang="zh-CN" sz="2000" dirty="0"/>
          </a:p>
        </p:txBody>
      </p:sp>
      <p:sp>
        <p:nvSpPr>
          <p:cNvPr id="4" name="QO_7_AS.83_1#78876dddf?vop=1&amp;pid=3b14dcab5&amp;color=0,0,0&amp;vtp=1&amp;bbb=1&amp;hb=1"/>
          <p:cNvSpPr/>
          <p:nvPr/>
        </p:nvSpPr>
        <p:spPr>
          <a:xfrm>
            <a:off x="722376" y="2385764"/>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本题考查未来粮食安全的耕地保障。读图可知</a:t>
            </a:r>
            <a:r>
              <a:rPr lang="en-US" altLang="zh-CN" sz="2000" b="0" i="0">
                <a:solidFill>
                  <a:srgbClr val="000000"/>
                </a:solidFill>
                <a:latin typeface="微软雅黑" pitchFamily="34" charset="0"/>
                <a:ea typeface="微软雅黑" pitchFamily="34" charset="-122"/>
                <a:cs typeface="微软雅黑" pitchFamily="34" charset="-120"/>
              </a:rPr>
              <a:t>，农业生产托管模式通过将农业生产环节委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托给专业机构</a:t>
            </a:r>
            <a:r>
              <a:rPr lang="en-US" altLang="zh-CN" sz="2000" b="0" i="0" dirty="0">
                <a:solidFill>
                  <a:srgbClr val="000000"/>
                </a:solidFill>
                <a:latin typeface="微软雅黑" pitchFamily="34" charset="0"/>
                <a:ea typeface="微软雅黑" pitchFamily="34" charset="-122"/>
                <a:cs typeface="微软雅黑" pitchFamily="34" charset="-120"/>
              </a:rPr>
              <a:t>，能够有效减少耕地撂荒现象，确保耕地得到充分利用</a:t>
            </a:r>
            <a:r>
              <a:rPr lang="en-US" altLang="zh-CN" sz="2000" b="0" i="0">
                <a:solidFill>
                  <a:srgbClr val="000000"/>
                </a:solidFill>
                <a:latin typeface="微软雅黑" pitchFamily="34" charset="0"/>
                <a:ea typeface="微软雅黑" pitchFamily="34" charset="-122"/>
                <a:cs typeface="微软雅黑" pitchFamily="34" charset="-120"/>
              </a:rPr>
              <a:t>，这种模式有助于维持甚至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增加粮食种植面积</a:t>
            </a:r>
            <a:r>
              <a:rPr lang="en-US" altLang="zh-CN" sz="2000" b="0" i="0" dirty="0">
                <a:solidFill>
                  <a:srgbClr val="000000"/>
                </a:solidFill>
                <a:latin typeface="微软雅黑" pitchFamily="34" charset="0"/>
                <a:ea typeface="微软雅黑" pitchFamily="34" charset="-122"/>
                <a:cs typeface="微软雅黑" pitchFamily="34" charset="-120"/>
              </a:rPr>
              <a:t>，从而保障国家粮食安全；</a:t>
            </a:r>
            <a:r>
              <a:rPr lang="en-US" altLang="zh-CN" sz="2000" b="0" i="0">
                <a:solidFill>
                  <a:srgbClr val="000000"/>
                </a:solidFill>
                <a:latin typeface="微软雅黑" pitchFamily="34" charset="0"/>
                <a:ea typeface="微软雅黑" pitchFamily="34" charset="-122"/>
                <a:cs typeface="微软雅黑" pitchFamily="34" charset="-120"/>
              </a:rPr>
              <a:t>农业生产托管模式通过专业化的管理和技术支持，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能够提高耕地的复种指数</a:t>
            </a:r>
            <a:r>
              <a:rPr lang="en-US" altLang="zh-CN" sz="2000" b="0" i="0" dirty="0">
                <a:solidFill>
                  <a:srgbClr val="000000"/>
                </a:solidFill>
                <a:latin typeface="微软雅黑" pitchFamily="34" charset="0"/>
                <a:ea typeface="微软雅黑" pitchFamily="34" charset="-122"/>
                <a:cs typeface="微软雅黑" pitchFamily="34" charset="-120"/>
              </a:rPr>
              <a:t>，即在同一块耕地上种植多季作物，从而提高单位面积的粮食产量</a:t>
            </a:r>
            <a:r>
              <a:rPr lang="en-US" altLang="zh-CN" sz="2000" b="0" i="0">
                <a:solidFill>
                  <a:srgbClr val="000000"/>
                </a:solidFill>
                <a:latin typeface="微软雅黑" pitchFamily="34" charset="0"/>
                <a:ea typeface="微软雅黑" pitchFamily="34" charset="-122"/>
                <a:cs typeface="微软雅黑" pitchFamily="34" charset="-120"/>
              </a:rPr>
              <a:t>；农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业生产托管模式通过引入先进的农业技术和管理方法</a:t>
            </a:r>
            <a:r>
              <a:rPr lang="en-US" altLang="zh-CN" sz="2000" b="0" i="0" dirty="0">
                <a:solidFill>
                  <a:srgbClr val="000000"/>
                </a:solidFill>
                <a:latin typeface="微软雅黑" pitchFamily="34" charset="0"/>
                <a:ea typeface="微软雅黑" pitchFamily="34" charset="-122"/>
                <a:cs typeface="微软雅黑" pitchFamily="34" charset="-120"/>
              </a:rPr>
              <a:t>，能够显著提高耕地的粮食单产</a:t>
            </a:r>
            <a:r>
              <a:rPr lang="en-US" altLang="zh-CN" sz="2000" b="0" i="0">
                <a:solidFill>
                  <a:srgbClr val="000000"/>
                </a:solidFill>
                <a:latin typeface="微软雅黑" pitchFamily="34" charset="0"/>
                <a:ea typeface="微软雅黑" pitchFamily="34" charset="-122"/>
                <a:cs typeface="微软雅黑" pitchFamily="34" charset="-120"/>
              </a:rPr>
              <a:t>，这种技术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推广不仅包括种植技术</a:t>
            </a:r>
            <a:r>
              <a:rPr lang="en-US" altLang="zh-CN" sz="2000" b="0" i="0" dirty="0">
                <a:solidFill>
                  <a:srgbClr val="000000"/>
                </a:solidFill>
                <a:latin typeface="微软雅黑" pitchFamily="34" charset="0"/>
                <a:ea typeface="微软雅黑" pitchFamily="34" charset="-122"/>
                <a:cs typeface="微软雅黑" pitchFamily="34" charset="-120"/>
              </a:rPr>
              <a:t>，还包括农田管理（病虫害防治、土壤改良）等方面。</a:t>
            </a:r>
            <a:r>
              <a:rPr lang="en-US" altLang="zh-CN" sz="2000" b="1" i="0" dirty="0">
                <a:solidFill>
                  <a:srgbClr val="000000"/>
                </a:solidFill>
                <a:latin typeface="微软雅黑" pitchFamily="34" charset="0"/>
                <a:ea typeface="微软雅黑" pitchFamily="34" charset="-122"/>
                <a:cs typeface="微软雅黑" pitchFamily="34" charset="-120"/>
              </a:rPr>
              <a:t>【影响意义类】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animEffect transition="in" filter="fade">
                                      <p:cBhvr>
                                        <p:cTn id="33" dur="500"/>
                                        <p:tgtEl>
                                          <p:spTgt spid="4">
                                            <p:txEl>
                                              <p:pRg st="4" end="4"/>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5" end="5"/>
                                            </p:txEl>
                                          </p:spTgt>
                                        </p:tgtEl>
                                        <p:attrNameLst>
                                          <p:attrName>style.visibility</p:attrName>
                                        </p:attrNameLst>
                                      </p:cBhvr>
                                      <p:to>
                                        <p:strVal val="visible"/>
                                      </p:to>
                                    </p:set>
                                    <p:animEffect transition="in" filter="fade">
                                      <p:cBhvr>
                                        <p:cTn id="36"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62.xml><?xml version="1.0" encoding="utf-8"?>
<p:sld xmlns:a="http://schemas.openxmlformats.org/drawingml/2006/main" xmlns:r="http://schemas.openxmlformats.org/officeDocument/2006/relationships" xmlns:p="http://schemas.openxmlformats.org/presentationml/2006/main">
  <p:cSld name="Slide 62&amp;si=62">
    <p:spTree>
      <p:nvGrpSpPr>
        <p:cNvPr id="1" name=""/>
        <p:cNvGrpSpPr/>
        <p:nvPr/>
      </p:nvGrpSpPr>
      <p:grpSpPr>
        <a:xfrm>
          <a:off x="0" y="0"/>
          <a:ext cx="0" cy="0"/>
          <a:chOff x="0" y="0"/>
          <a:chExt cx="0" cy="0"/>
        </a:xfrm>
      </p:grpSpPr>
      <p:sp>
        <p:nvSpPr>
          <p:cNvPr id="2" name="C_4#ed1dacfb9.fixed?pid=5f34acb5a&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3</a:t>
            </a:r>
            <a:endParaRPr lang="en-US" altLang="zh-CN" sz="7200" dirty="0"/>
          </a:p>
        </p:txBody>
      </p:sp>
      <p:sp>
        <p:nvSpPr>
          <p:cNvPr id="3" name="C_4#ed1dacfb9.fixed?pid=5f34acb5a&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第三节综合训练</a:t>
            </a:r>
            <a:endParaRPr lang="en-US" altLang="zh-CN" sz="4400" dirty="0"/>
          </a:p>
        </p:txBody>
      </p:sp>
      <p:pic>
        <p:nvPicPr>
          <p:cNvPr id="4" name="C_4#ed1dacfb9.fixed?pid=5f34acb5a&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4_BD#ed1dacfb9.fixed?pid=5f34acb5a&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刷能力</a:t>
            </a:r>
            <a:endParaRPr lang="en-US" altLang="zh-CN" sz="2800" dirty="0"/>
          </a:p>
        </p:txBody>
      </p:sp>
    </p:spTree>
  </p:cSld>
  <p:clrMapOvr>
    <a:masterClrMapping/>
  </p:clrMapOvr>
  <p:transition>
    <p:fade/>
  </p:transition>
</p:sld>
</file>

<file path=ppt/slides/slide63.xml><?xml version="1.0" encoding="utf-8"?>
<p:sld xmlns:a="http://schemas.openxmlformats.org/drawingml/2006/main" xmlns:r="http://schemas.openxmlformats.org/officeDocument/2006/relationships" xmlns:p="http://schemas.openxmlformats.org/presentationml/2006/main">
  <p:cSld name="Slide 63&amp;si=63">
    <p:spTree>
      <p:nvGrpSpPr>
        <p:cNvPr id="1" name=""/>
        <p:cNvGrpSpPr/>
        <p:nvPr/>
      </p:nvGrpSpPr>
      <p:grpSpPr>
        <a:xfrm>
          <a:off x="0" y="0"/>
          <a:ext cx="0" cy="0"/>
          <a:chOff x="0" y="0"/>
          <a:chExt cx="0" cy="0"/>
        </a:xfrm>
      </p:grpSpPr>
      <p:sp>
        <p:nvSpPr>
          <p:cNvPr id="2" name="QM_5_BD.84_1#32485942a?pid=ed1dacfb9&amp;color=0,0,0&amp;vtp=1&amp;bt=1&amp;bbb=1&amp;hb=1"/>
          <p:cNvSpPr/>
          <p:nvPr/>
        </p:nvSpPr>
        <p:spPr>
          <a:xfrm>
            <a:off x="722376" y="972000"/>
            <a:ext cx="10753344" cy="1671828"/>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仿宋" pitchFamily="34" charset="0"/>
                <a:ea typeface="仿宋" pitchFamily="34" charset="-122"/>
                <a:cs typeface="仿宋" pitchFamily="34" charset="-120"/>
              </a:rPr>
              <a:t>[山东威海2024高二月考]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中部粮食主产区包括山西</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安徽</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江西</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河南</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湖北</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湖南</a:t>
            </a:r>
            <a:r>
              <a:rPr lang="en-US" altLang="zh-CN" sz="2000" b="0" i="0" dirty="0">
                <a:solidFill>
                  <a:srgbClr val="000000"/>
                </a:solidFill>
                <a:latin typeface="Times New Roman" pitchFamily="34" charset="0"/>
                <a:ea typeface="KaiTi" pitchFamily="34" charset="-122"/>
                <a:cs typeface="Times New Roman" pitchFamily="34" charset="-120"/>
              </a:rPr>
              <a:t>6</a:t>
            </a:r>
            <a:r>
              <a:rPr lang="en-US" altLang="zh-CN" sz="2000" b="0" i="0" dirty="0">
                <a:solidFill>
                  <a:srgbClr val="000000"/>
                </a:solidFill>
                <a:latin typeface="微软雅黑" pitchFamily="34" charset="0"/>
                <a:ea typeface="楷体" pitchFamily="34" charset="-122"/>
                <a:cs typeface="微软雅黑" pitchFamily="34" charset="-120"/>
              </a:rPr>
              <a:t>省</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粮食</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产量占全国粮食产量的</a:t>
            </a:r>
            <a:r>
              <a:rPr lang="en-US" altLang="zh-CN" sz="2000" b="0" i="0" dirty="0">
                <a:solidFill>
                  <a:srgbClr val="000000"/>
                </a:solidFill>
                <a:latin typeface="Times New Roman" pitchFamily="34" charset="0"/>
                <a:ea typeface="KaiTi" pitchFamily="34" charset="-122"/>
                <a:cs typeface="Times New Roman" pitchFamily="34" charset="-120"/>
              </a:rPr>
              <a:t>30%</a:t>
            </a:r>
            <a:r>
              <a:rPr lang="en-US" altLang="zh-CN" sz="2000" b="0" i="0" dirty="0">
                <a:solidFill>
                  <a:srgbClr val="000000"/>
                </a:solidFill>
                <a:latin typeface="微软雅黑" pitchFamily="34" charset="0"/>
                <a:ea typeface="楷体" pitchFamily="34" charset="-122"/>
                <a:cs typeface="微软雅黑" pitchFamily="34" charset="-120"/>
              </a:rPr>
              <a:t>以上</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在我国经济社会发展中具有重要地位</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该区人口众多</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自然资</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源丰富</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农业生产特别是粮食生产有明显优势</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Times New Roman" pitchFamily="34" charset="0"/>
                <a:ea typeface="KaiTi" pitchFamily="34" charset="-122"/>
                <a:cs typeface="Times New Roman" pitchFamily="34" charset="-120"/>
              </a:rPr>
              <a:t>a</a:t>
            </a:r>
            <a:r>
              <a:rPr lang="en-US" altLang="zh-CN" sz="2000" b="0" i="0" dirty="0">
                <a:solidFill>
                  <a:srgbClr val="000000"/>
                </a:solidFill>
                <a:latin typeface="微软雅黑" pitchFamily="34" charset="0"/>
                <a:ea typeface="楷体" pitchFamily="34" charset="-122"/>
                <a:cs typeface="微软雅黑" pitchFamily="34" charset="-120"/>
              </a:rPr>
              <a:t>示意中部粮食主产区分区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a:solidFill>
                  <a:srgbClr val="000000"/>
                </a:solidFill>
                <a:latin typeface="Times New Roman" pitchFamily="34" charset="0"/>
                <a:ea typeface="KaiTi" pitchFamily="34" charset="-122"/>
                <a:cs typeface="Times New Roman" pitchFamily="34" charset="-120"/>
              </a:rPr>
              <a:t>b</a:t>
            </a:r>
            <a:r>
              <a:rPr lang="en-US" altLang="zh-CN" sz="2000" b="0" i="0">
                <a:solidFill>
                  <a:srgbClr val="000000"/>
                </a:solidFill>
                <a:latin typeface="微软雅黑" pitchFamily="34" charset="0"/>
                <a:ea typeface="楷体" pitchFamily="34" charset="-122"/>
                <a:cs typeface="微软雅黑" pitchFamily="34" charset="-120"/>
              </a:rPr>
              <a:t>示意各区耕地</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等别结构</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5_BD.84_3#32485942a?iti=3&amp;htil=1&amp;pid=ed1dacfb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779776" y="2779591"/>
            <a:ext cx="1261872" cy="213055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M_5_BD.84_4#32485942a?iti=4&amp;htil=1&amp;pid=ed1dacfb9&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06640" y="2980759"/>
            <a:ext cx="2752344" cy="19293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M_5_BD.84_5#32485942a?iti=3&amp;htil=1&amp;pid=ed1dacfb9&amp;color=0,0,0&amp;vtp=1"/>
          <p:cNvSpPr/>
          <p:nvPr/>
        </p:nvSpPr>
        <p:spPr>
          <a:xfrm>
            <a:off x="3325781" y="5037143"/>
            <a:ext cx="169862" cy="387731"/>
          </a:xfrm>
          <a:prstGeom prst="rect">
            <a:avLst/>
          </a:prstGeom>
          <a:noFill/>
          <a:ln/>
        </p:spPr>
        <p:txBody>
          <a:bodyPr wrap="square" lIns="0" tIns="0" rIns="0" bIns="0" rtlCol="0" anchor="t"/>
          <a:lstStyle/>
          <a:p>
            <a:pPr algn="ctr" latinLnBrk="1">
              <a:lnSpc>
                <a:spcPct val="141000"/>
              </a:lnSpc>
            </a:pPr>
            <a:r>
              <a:rPr lang="en-US" altLang="zh-CN" sz="2000" b="0" i="0" dirty="0">
                <a:solidFill>
                  <a:srgbClr val="000000"/>
                </a:solidFill>
                <a:latin typeface="Times New Roman" pitchFamily="34" charset="0"/>
                <a:ea typeface="KaiTi" pitchFamily="34" charset="-122"/>
                <a:cs typeface="Times New Roman" pitchFamily="34" charset="-120"/>
              </a:rPr>
              <a:t>a</a:t>
            </a:r>
            <a:endParaRPr lang="en-US" altLang="zh-CN" sz="2000" dirty="0"/>
          </a:p>
        </p:txBody>
      </p:sp>
      <p:sp>
        <p:nvSpPr>
          <p:cNvPr id="6" name="QM_5_BD.84_6#32485942a?iti=4&amp;htil=1&amp;pid=ed1dacfb9&amp;color=0,0,0&amp;vtp=1"/>
          <p:cNvSpPr/>
          <p:nvPr/>
        </p:nvSpPr>
        <p:spPr>
          <a:xfrm>
            <a:off x="8690737" y="5037143"/>
            <a:ext cx="184150" cy="387731"/>
          </a:xfrm>
          <a:prstGeom prst="rect">
            <a:avLst/>
          </a:prstGeom>
          <a:noFill/>
          <a:ln/>
        </p:spPr>
        <p:txBody>
          <a:bodyPr wrap="square" lIns="0" tIns="0" rIns="0" bIns="0" rtlCol="0" anchor="t"/>
          <a:lstStyle/>
          <a:p>
            <a:pPr algn="ctr" latinLnBrk="1">
              <a:lnSpc>
                <a:spcPct val="141000"/>
              </a:lnSpc>
            </a:pPr>
            <a:r>
              <a:rPr lang="en-US" altLang="zh-CN" sz="2000" b="0" i="0" dirty="0">
                <a:solidFill>
                  <a:srgbClr val="000000"/>
                </a:solidFill>
                <a:latin typeface="Times New Roman" pitchFamily="34" charset="0"/>
                <a:ea typeface="KaiTi" pitchFamily="34" charset="-122"/>
                <a:cs typeface="Times New Roman" pitchFamily="34" charset="-120"/>
              </a:rPr>
              <a:t>b</a:t>
            </a:r>
            <a:endParaRPr lang="en-US" altLang="zh-CN" sz="2000" dirty="0"/>
          </a:p>
        </p:txBody>
      </p:sp>
      <p:sp>
        <p:nvSpPr>
          <p:cNvPr id="7" name="QM_5_BD.84_7#32485942a?pid=ed1dacfb9&amp;color=0,0,0&amp;vtp=1&amp;bbb=1&amp;hb=1"/>
          <p:cNvSpPr/>
          <p:nvPr/>
        </p:nvSpPr>
        <p:spPr>
          <a:xfrm>
            <a:off x="722376" y="5475928"/>
            <a:ext cx="10753344" cy="808228"/>
          </a:xfrm>
          <a:prstGeom prst="rect">
            <a:avLst/>
          </a:prstGeom>
          <a:noFill/>
          <a:ln/>
        </p:spPr>
        <p:txBody>
          <a:bodyPr wrap="none" lIns="0" tIns="0" rIns="0" bIns="0" rtlCol="0" anchor="t"/>
          <a:lstStyle/>
          <a:p>
            <a:pPr algn="l" latinLnBrk="1">
              <a:lnSpc>
                <a:spcPts val="3400"/>
              </a:lnSpc>
            </a:pPr>
            <a:r>
              <a:rPr lang="en-US" altLang="zh-CN" sz="2000" b="1" i="0" dirty="0">
                <a:solidFill>
                  <a:srgbClr val="000000"/>
                </a:solidFill>
                <a:latin typeface="Times New Roman" pitchFamily="34" charset="0"/>
                <a:ea typeface="KaiTi" pitchFamily="34" charset="-122"/>
                <a:cs typeface="Times New Roman" pitchFamily="34" charset="-120"/>
              </a:rPr>
              <a:t>注：</a:t>
            </a:r>
            <a:r>
              <a:rPr lang="en-US" altLang="zh-CN" sz="2000" b="0" i="0" dirty="0">
                <a:solidFill>
                  <a:srgbClr val="000000"/>
                </a:solidFill>
                <a:latin typeface="Times New Roman" pitchFamily="34" charset="0"/>
                <a:ea typeface="KaiTi" pitchFamily="34" charset="-122"/>
                <a:cs typeface="Times New Roman" pitchFamily="34" charset="-120"/>
              </a:rPr>
              <a:t>根据中国耕地质量等级调查与评定成果，将中国耕地划分为1~15等，1等地质量最好，</a:t>
            </a:r>
            <a:r>
              <a:rPr lang="en-US" altLang="zh-CN" sz="2000" b="0" i="0">
                <a:solidFill>
                  <a:srgbClr val="000000"/>
                </a:solidFill>
                <a:latin typeface="Times New Roman" pitchFamily="34" charset="0"/>
                <a:ea typeface="KaiTi" pitchFamily="34" charset="-122"/>
                <a:cs typeface="Times New Roman" pitchFamily="34" charset="-120"/>
              </a:rPr>
              <a:t>15等</a:t>
            </a:r>
          </a:p>
          <a:p>
            <a:pPr latinLnBrk="1">
              <a:lnSpc>
                <a:spcPts val="3300"/>
              </a:lnSpc>
            </a:pPr>
            <a:r>
              <a:rPr lang="en-US" altLang="zh-CN" sz="2000" b="0" i="0">
                <a:solidFill>
                  <a:srgbClr val="000000"/>
                </a:solidFill>
                <a:latin typeface="Times New Roman" pitchFamily="34" charset="0"/>
                <a:ea typeface="KaiTi" pitchFamily="34" charset="-122"/>
                <a:cs typeface="Times New Roman" pitchFamily="34" charset="-120"/>
              </a:rPr>
              <a:t>地质量最差</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spTree>
  </p:cSld>
  <p:clrMapOvr>
    <a:masterClrMapping/>
  </p:clrMapOvr>
  <p:transition>
    <p:fade/>
  </p:transition>
</p:sld>
</file>

<file path=ppt/slides/slide64.xml><?xml version="1.0" encoding="utf-8"?>
<p:sld xmlns:a="http://schemas.openxmlformats.org/drawingml/2006/main" xmlns:r="http://schemas.openxmlformats.org/officeDocument/2006/relationships" xmlns:p="http://schemas.openxmlformats.org/presentationml/2006/main">
  <p:cSld name="Slide 64&amp;si=64">
    <p:spTree>
      <p:nvGrpSpPr>
        <p:cNvPr id="1" name=""/>
        <p:cNvGrpSpPr/>
        <p:nvPr/>
      </p:nvGrpSpPr>
      <p:grpSpPr>
        <a:xfrm>
          <a:off x="0" y="0"/>
          <a:ext cx="0" cy="0"/>
          <a:chOff x="0" y="0"/>
          <a:chExt cx="0" cy="0"/>
        </a:xfrm>
      </p:grpSpPr>
      <p:sp>
        <p:nvSpPr>
          <p:cNvPr id="2" name="QC_6_BD.85_1#576ecf286?pid=32485942a&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下列地区耕地质量最好的是(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86_1#576ecf286.bracket?pid=32485942a&amp;color=0,0,0&amp;vpa=23&amp;vtp=1"/>
          <p:cNvSpPr/>
          <p:nvPr/>
        </p:nvSpPr>
        <p:spPr>
          <a:xfrm>
            <a:off x="4181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85_2#576ecf286.choices?pid=32485942a&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737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.黄土高原区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B.长江中下游区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C.黄淮海区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.四川盆地区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5.xml><?xml version="1.0" encoding="utf-8"?>
<p:sld xmlns:a="http://schemas.openxmlformats.org/drawingml/2006/main" xmlns:r="http://schemas.openxmlformats.org/officeDocument/2006/relationships" xmlns:p="http://schemas.openxmlformats.org/presentationml/2006/main">
  <p:cSld name="Slide 65&amp;si=65">
    <p:spTree>
      <p:nvGrpSpPr>
        <p:cNvPr id="1" name=""/>
        <p:cNvGrpSpPr/>
        <p:nvPr/>
      </p:nvGrpSpPr>
      <p:grpSpPr>
        <a:xfrm>
          <a:off x="0" y="0"/>
          <a:ext cx="0" cy="0"/>
          <a:chOff x="0" y="0"/>
          <a:chExt cx="0" cy="0"/>
        </a:xfrm>
      </p:grpSpPr>
      <p:sp>
        <p:nvSpPr>
          <p:cNvPr id="2" name="QC_6_AS.87_1#576ecf286?vop=1&amp;pid=32485942a&amp;color=0,0,0&amp;vtp=1&amp;bt=1&amp;bbb=1&amp;hb=1"/>
          <p:cNvSpPr/>
          <p:nvPr/>
        </p:nvSpPr>
        <p:spPr>
          <a:xfrm>
            <a:off x="722376" y="972000"/>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本题考查读图分析能力。读图b可知，长江中下游区耕地平均等别最高，B正确</a:t>
            </a:r>
            <a:r>
              <a:rPr lang="en-US" altLang="zh-CN" sz="2000" b="0" i="0">
                <a:solidFill>
                  <a:srgbClr val="000000"/>
                </a:solidFill>
                <a:latin typeface="微软雅黑" pitchFamily="34" charset="0"/>
                <a:ea typeface="微软雅黑" pitchFamily="34" charset="-122"/>
                <a:cs typeface="微软雅黑" pitchFamily="34" charset="-120"/>
              </a:rPr>
              <a:t>；黄土高原</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区</a:t>
            </a:r>
            <a:r>
              <a:rPr lang="en-US" altLang="zh-CN" sz="2000" b="0" i="0" dirty="0">
                <a:solidFill>
                  <a:srgbClr val="000000"/>
                </a:solidFill>
                <a:latin typeface="微软雅黑" pitchFamily="34" charset="0"/>
                <a:ea typeface="微软雅黑" pitchFamily="34" charset="-122"/>
                <a:cs typeface="微软雅黑" pitchFamily="34" charset="-120"/>
              </a:rPr>
              <a:t>、黄淮海区、四川盆地区耕地平均等别都不是最高的，A、C、D错误。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6.xml><?xml version="1.0" encoding="utf-8"?>
<p:sld xmlns:a="http://schemas.openxmlformats.org/drawingml/2006/main" xmlns:r="http://schemas.openxmlformats.org/officeDocument/2006/relationships" xmlns:p="http://schemas.openxmlformats.org/presentationml/2006/main">
  <p:cSld name="Slide 66&amp;si=66">
    <p:spTree>
      <p:nvGrpSpPr>
        <p:cNvPr id="1" name=""/>
        <p:cNvGrpSpPr/>
        <p:nvPr/>
      </p:nvGrpSpPr>
      <p:grpSpPr>
        <a:xfrm>
          <a:off x="0" y="0"/>
          <a:ext cx="0" cy="0"/>
          <a:chOff x="0" y="0"/>
          <a:chExt cx="0" cy="0"/>
        </a:xfrm>
      </p:grpSpPr>
      <p:sp>
        <p:nvSpPr>
          <p:cNvPr id="2" name="QC_6_BD.88_1#8c61e6852?pid=32485942a&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2.为提高图b中耕地平均等别最低区的耕地质量，</a:t>
            </a:r>
            <a:r>
              <a:rPr lang="en-US" altLang="zh-CN" sz="2000" b="0" i="0">
                <a:solidFill>
                  <a:srgbClr val="000000"/>
                </a:solidFill>
                <a:latin typeface="微软雅黑" pitchFamily="34" charset="0"/>
                <a:ea typeface="微软雅黑" pitchFamily="34" charset="-122"/>
                <a:cs typeface="微软雅黑" pitchFamily="34" charset="-120"/>
              </a:rPr>
              <a:t>下列措施合理的是(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89_1#8c61e6852.bracket?pid=32485942a&amp;color=0,0,0&amp;vpa=24&amp;vtp=1"/>
          <p:cNvSpPr/>
          <p:nvPr/>
        </p:nvSpPr>
        <p:spPr>
          <a:xfrm>
            <a:off x="8407464"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88_2#8c61e6852.choices?pid=32485942a&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634029" algn="l"/>
                <a:tab pos="5483957" algn="l"/>
                <a:tab pos="8092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.种植经济作物</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B.全部施用农家肥</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C.修建水平梯田</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.大规模更换表土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7.xml><?xml version="1.0" encoding="utf-8"?>
<p:sld xmlns:a="http://schemas.openxmlformats.org/drawingml/2006/main" xmlns:r="http://schemas.openxmlformats.org/officeDocument/2006/relationships" xmlns:p="http://schemas.openxmlformats.org/presentationml/2006/main">
  <p:cSld name="Slide 67&amp;si=67">
    <p:spTree>
      <p:nvGrpSpPr>
        <p:cNvPr id="1" name=""/>
        <p:cNvGrpSpPr/>
        <p:nvPr/>
      </p:nvGrpSpPr>
      <p:grpSpPr>
        <a:xfrm>
          <a:off x="0" y="0"/>
          <a:ext cx="0" cy="0"/>
          <a:chOff x="0" y="0"/>
          <a:chExt cx="0" cy="0"/>
        </a:xfrm>
      </p:grpSpPr>
      <p:sp>
        <p:nvSpPr>
          <p:cNvPr id="2" name="QC_6_AS.90_1#8c61e6852?vop=1&amp;pid=32485942a&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本题考查提高耕地质量的措施。读图b可知，黄土高原区耕地平均等别最低</a:t>
            </a:r>
            <a:r>
              <a:rPr lang="en-US" altLang="zh-CN" sz="2000" b="0" i="0">
                <a:solidFill>
                  <a:srgbClr val="000000"/>
                </a:solidFill>
                <a:latin typeface="微软雅黑" pitchFamily="34" charset="0"/>
                <a:ea typeface="微软雅黑" pitchFamily="34" charset="-122"/>
                <a:cs typeface="微软雅黑" pitchFamily="34" charset="-120"/>
              </a:rPr>
              <a:t>。由于地表土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质疏松</a:t>
            </a:r>
            <a:r>
              <a:rPr lang="en-US" altLang="zh-CN" sz="2000" b="0" i="0" dirty="0">
                <a:solidFill>
                  <a:srgbClr val="000000"/>
                </a:solidFill>
                <a:latin typeface="微软雅黑" pitchFamily="34" charset="0"/>
                <a:ea typeface="微软雅黑" pitchFamily="34" charset="-122"/>
                <a:cs typeface="微软雅黑" pitchFamily="34" charset="-120"/>
              </a:rPr>
              <a:t>、植被覆盖率低，加上降水集中、多暴雨，黄土高原区水土流失严重</a:t>
            </a:r>
            <a:r>
              <a:rPr lang="en-US" altLang="zh-CN" sz="2000" b="0" i="0">
                <a:solidFill>
                  <a:srgbClr val="000000"/>
                </a:solidFill>
                <a:latin typeface="微软雅黑" pitchFamily="34" charset="0"/>
                <a:ea typeface="微软雅黑" pitchFamily="34" charset="-122"/>
                <a:cs typeface="微软雅黑" pitchFamily="34" charset="-120"/>
              </a:rPr>
              <a:t>，故提高其耕地质量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最合理的措施是修建水平梯田</a:t>
            </a:r>
            <a:r>
              <a:rPr lang="en-US" altLang="zh-CN" sz="2000" b="0" i="0" dirty="0">
                <a:solidFill>
                  <a:srgbClr val="000000"/>
                </a:solidFill>
                <a:latin typeface="微软雅黑" pitchFamily="34" charset="0"/>
                <a:ea typeface="微软雅黑" pitchFamily="34" charset="-122"/>
                <a:cs typeface="微软雅黑" pitchFamily="34" charset="-120"/>
              </a:rPr>
              <a:t>，保持水土，C正确。种植经济作物、全部施用农家肥</a:t>
            </a:r>
            <a:r>
              <a:rPr lang="en-US" altLang="zh-CN" sz="2000" b="0" i="0">
                <a:solidFill>
                  <a:srgbClr val="000000"/>
                </a:solidFill>
                <a:latin typeface="微软雅黑" pitchFamily="34" charset="0"/>
                <a:ea typeface="微软雅黑" pitchFamily="34" charset="-122"/>
                <a:cs typeface="微软雅黑" pitchFamily="34" charset="-120"/>
              </a:rPr>
              <a:t>、大规模更</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换表土不能改善水土流失</a:t>
            </a:r>
            <a:r>
              <a:rPr lang="en-US" altLang="zh-CN" sz="2000" b="0" i="0" dirty="0">
                <a:solidFill>
                  <a:srgbClr val="000000"/>
                </a:solidFill>
                <a:latin typeface="微软雅黑" pitchFamily="34" charset="0"/>
                <a:ea typeface="微软雅黑" pitchFamily="34" charset="-122"/>
                <a:cs typeface="微软雅黑" pitchFamily="34" charset="-120"/>
              </a:rPr>
              <a:t>，提高耕地质量，A、B、D错误。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8.xml><?xml version="1.0" encoding="utf-8"?>
<p:sld xmlns:a="http://schemas.openxmlformats.org/drawingml/2006/main" xmlns:r="http://schemas.openxmlformats.org/officeDocument/2006/relationships" xmlns:p="http://schemas.openxmlformats.org/presentationml/2006/main">
  <p:cSld name="Slide 68&amp;si=68">
    <p:spTree>
      <p:nvGrpSpPr>
        <p:cNvPr id="1" name=""/>
        <p:cNvGrpSpPr/>
        <p:nvPr/>
      </p:nvGrpSpPr>
      <p:grpSpPr>
        <a:xfrm>
          <a:off x="0" y="0"/>
          <a:ext cx="0" cy="0"/>
          <a:chOff x="0" y="0"/>
          <a:chExt cx="0" cy="0"/>
        </a:xfrm>
      </p:grpSpPr>
      <p:sp>
        <p:nvSpPr>
          <p:cNvPr id="2" name="QM_5_BD.91_1#28ef299e7?pid=ed1dacfb9&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[福建南平2025高二期末]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自古以来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成都平原被誉为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天府粮仓</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但农田多为面积小的</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巴掌田</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Times New Roman" pitchFamily="34" charset="0"/>
                <a:ea typeface="KaiTi" pitchFamily="34" charset="-122"/>
                <a:cs typeface="Times New Roman" pitchFamily="34" charset="-120"/>
              </a:rPr>
              <a:t>21</a:t>
            </a:r>
            <a:r>
              <a:rPr lang="en-US" altLang="zh-CN" sz="2000" b="0" i="0" dirty="0">
                <a:solidFill>
                  <a:srgbClr val="000000"/>
                </a:solidFill>
                <a:latin typeface="微软雅黑" pitchFamily="34" charset="0"/>
                <a:ea typeface="楷体" pitchFamily="34" charset="-122"/>
                <a:cs typeface="微软雅黑" pitchFamily="34" charset="-120"/>
              </a:rPr>
              <a:t>世纪初</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当地弃耕</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土地具备耕作条件</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但土地所有者主动放弃耕作活动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问题严重</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近年来</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当地采取土地使用权流转等措施</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并在此建设国家级育种基地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打造新时代</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天府粮仓</a:t>
            </a:r>
            <a:r>
              <a:rPr lang="en-US" altLang="zh-CN" sz="2000" b="0" i="0">
                <a:solidFill>
                  <a:srgbClr val="000000"/>
                </a:solidFill>
                <a:latin typeface="Times New Roman" pitchFamily="34" charset="0"/>
                <a:ea typeface="KaiTi" pitchFamily="34" charset="-122"/>
                <a:cs typeface="Times New Roman" pitchFamily="34" charset="-120"/>
              </a:rPr>
              <a:t>”。据此完</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成下面小题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sp>
        <p:nvSpPr>
          <p:cNvPr id="3" name="QC_6_BD.92_1#e6842ab66?pid=28ef299e7&amp;color=0,0,0&amp;vtp=1&amp;bbb=1"/>
          <p:cNvSpPr/>
          <p:nvPr/>
        </p:nvSpPr>
        <p:spPr>
          <a:xfrm>
            <a:off x="722376" y="27836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3.与海南相比，</a:t>
            </a:r>
            <a:r>
              <a:rPr lang="en-US" altLang="zh-CN" sz="2000" b="0" i="0">
                <a:solidFill>
                  <a:srgbClr val="000000"/>
                </a:solidFill>
                <a:latin typeface="微软雅黑" pitchFamily="34" charset="0"/>
                <a:ea typeface="微软雅黑" pitchFamily="34" charset="-122"/>
                <a:cs typeface="微软雅黑" pitchFamily="34" charset="-120"/>
              </a:rPr>
              <a:t>成都平原发展育种基地的优势条件主要是(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6_AN.93_1#e6842ab66.bracket?pid=28ef299e7&amp;color=0,0,0&amp;vpa=25&amp;vtp=1"/>
          <p:cNvSpPr/>
          <p:nvPr/>
        </p:nvSpPr>
        <p:spPr>
          <a:xfrm>
            <a:off x="7216839" y="278365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6_BD.92_2#e6842ab66.choices?pid=28ef299e7&amp;color=0,0,0&amp;vtp=1&amp;bbb=1"/>
          <p:cNvSpPr/>
          <p:nvPr/>
        </p:nvSpPr>
        <p:spPr>
          <a:xfrm>
            <a:off x="722376" y="3240855"/>
            <a:ext cx="10753344" cy="405003"/>
          </a:xfrm>
          <a:prstGeom prst="rect">
            <a:avLst/>
          </a:prstGeom>
          <a:noFill/>
          <a:ln/>
        </p:spPr>
        <p:txBody>
          <a:bodyPr wrap="none" lIns="0" tIns="0" rIns="0" bIns="0" rtlCol="0" anchor="t"/>
          <a:lstStyle/>
          <a:p>
            <a:pPr latinLnBrk="1">
              <a:lnSpc>
                <a:spcPts val="3600"/>
              </a:lnSpc>
              <a:tabLst>
                <a:tab pos="2634029" algn="l"/>
                <a:tab pos="5483957" algn="l"/>
                <a:tab pos="8092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.复种指数高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B.闲置土地充足</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C.水热组合好</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.育种历史悠久</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69.xml><?xml version="1.0" encoding="utf-8"?>
<p:sld xmlns:a="http://schemas.openxmlformats.org/drawingml/2006/main" xmlns:r="http://schemas.openxmlformats.org/officeDocument/2006/relationships" xmlns:p="http://schemas.openxmlformats.org/presentationml/2006/main">
  <p:cSld name="Slide 69&amp;si=69">
    <p:spTree>
      <p:nvGrpSpPr>
        <p:cNvPr id="1" name=""/>
        <p:cNvGrpSpPr/>
        <p:nvPr/>
      </p:nvGrpSpPr>
      <p:grpSpPr>
        <a:xfrm>
          <a:off x="0" y="0"/>
          <a:ext cx="0" cy="0"/>
          <a:chOff x="0" y="0"/>
          <a:chExt cx="0" cy="0"/>
        </a:xfrm>
      </p:grpSpPr>
      <p:sp>
        <p:nvSpPr>
          <p:cNvPr id="2" name="QC_6_AS.94_1#e6842ab66?vop=1&amp;pid=28ef299e7&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本题考查未来粮食安全的耕地保障。复种指数主要与热量条件有关，海南纬度低</a:t>
            </a:r>
            <a:r>
              <a:rPr lang="en-US" altLang="zh-CN" sz="2000" b="0" i="0">
                <a:solidFill>
                  <a:srgbClr val="000000"/>
                </a:solidFill>
                <a:latin typeface="微软雅黑" pitchFamily="34" charset="0"/>
                <a:ea typeface="微软雅黑" pitchFamily="34" charset="-122"/>
                <a:cs typeface="微软雅黑" pitchFamily="34" charset="-120"/>
              </a:rPr>
              <a:t>，热量更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充足</a:t>
            </a:r>
            <a:r>
              <a:rPr lang="en-US" altLang="zh-CN" sz="2000" b="0" i="0" dirty="0">
                <a:solidFill>
                  <a:srgbClr val="000000"/>
                </a:solidFill>
                <a:latin typeface="微软雅黑" pitchFamily="34" charset="0"/>
                <a:ea typeface="微软雅黑" pitchFamily="34" charset="-122"/>
                <a:cs typeface="微软雅黑" pitchFamily="34" charset="-120"/>
              </a:rPr>
              <a:t>，复种指数应高于成都平原，A错误；成都平原早期因“巴掌田”导致弃耕问题</a:t>
            </a:r>
            <a:r>
              <a:rPr lang="en-US" altLang="zh-CN" sz="2000" b="0" i="0">
                <a:solidFill>
                  <a:srgbClr val="000000"/>
                </a:solidFill>
                <a:latin typeface="微软雅黑" pitchFamily="34" charset="0"/>
                <a:ea typeface="微软雅黑" pitchFamily="34" charset="-122"/>
                <a:cs typeface="微软雅黑" pitchFamily="34" charset="-120"/>
              </a:rPr>
              <a:t>，但通过土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地流转整合后闲置土地减少</a:t>
            </a:r>
            <a:r>
              <a:rPr lang="en-US" altLang="zh-CN" sz="2000" b="0" i="0" dirty="0">
                <a:solidFill>
                  <a:srgbClr val="000000"/>
                </a:solidFill>
                <a:latin typeface="微软雅黑" pitchFamily="34" charset="0"/>
                <a:ea typeface="微软雅黑" pitchFamily="34" charset="-122"/>
                <a:cs typeface="微软雅黑" pitchFamily="34" charset="-120"/>
              </a:rPr>
              <a:t>，闲置土地未必充足，B错误；海南为热带季风气候，</a:t>
            </a:r>
            <a:r>
              <a:rPr lang="en-US" altLang="zh-CN" sz="2000" b="0" i="0">
                <a:solidFill>
                  <a:srgbClr val="000000"/>
                </a:solidFill>
                <a:latin typeface="微软雅黑" pitchFamily="34" charset="0"/>
                <a:ea typeface="微软雅黑" pitchFamily="34" charset="-122"/>
                <a:cs typeface="微软雅黑" pitchFamily="34" charset="-120"/>
              </a:rPr>
              <a:t>水热条件更优，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成都平原虽水热组合稳定性强</a:t>
            </a:r>
            <a:r>
              <a:rPr lang="en-US" altLang="zh-CN" sz="2000" b="0" i="0" dirty="0">
                <a:solidFill>
                  <a:srgbClr val="000000"/>
                </a:solidFill>
                <a:latin typeface="微软雅黑" pitchFamily="34" charset="0"/>
                <a:ea typeface="微软雅黑" pitchFamily="34" charset="-122"/>
                <a:cs typeface="微软雅黑" pitchFamily="34" charset="-120"/>
              </a:rPr>
              <a:t>（如少台风），但并无明显优势，C错误；</a:t>
            </a:r>
            <a:r>
              <a:rPr lang="en-US" altLang="zh-CN" sz="2000" b="0" i="0">
                <a:solidFill>
                  <a:srgbClr val="000000"/>
                </a:solidFill>
                <a:latin typeface="微软雅黑" pitchFamily="34" charset="0"/>
                <a:ea typeface="微软雅黑" pitchFamily="34" charset="-122"/>
                <a:cs typeface="微软雅黑" pitchFamily="34" charset="-120"/>
              </a:rPr>
              <a:t>成都平原农耕历史悠久，</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育种经验丰富</a:t>
            </a:r>
            <a:r>
              <a:rPr lang="en-US" altLang="zh-CN" sz="2000" b="0" i="0" dirty="0">
                <a:solidFill>
                  <a:srgbClr val="000000"/>
                </a:solidFill>
                <a:latin typeface="微软雅黑" pitchFamily="34" charset="0"/>
                <a:ea typeface="微软雅黑" pitchFamily="34" charset="-122"/>
                <a:cs typeface="微软雅黑" pitchFamily="34" charset="-120"/>
              </a:rPr>
              <a:t>，技术积累更深厚，D正确。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7_AS.7_1#9783e256b?vop=1&amp;pid=ff0102c45&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本题考查耕地资源的概念及价值。根据所学知识可知</a:t>
            </a:r>
            <a:r>
              <a:rPr lang="en-US" altLang="zh-CN" sz="2000" b="0" i="0">
                <a:solidFill>
                  <a:srgbClr val="000000"/>
                </a:solidFill>
                <a:latin typeface="微软雅黑" pitchFamily="34" charset="0"/>
                <a:ea typeface="微软雅黑" pitchFamily="34" charset="-122"/>
                <a:cs typeface="微软雅黑" pitchFamily="34" charset="-120"/>
              </a:rPr>
              <a:t>，耕地是指自然土壤经过农业生产活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动的利用</a:t>
            </a:r>
            <a:r>
              <a:rPr lang="en-US" altLang="zh-CN" sz="2000" b="0" i="0" dirty="0">
                <a:solidFill>
                  <a:srgbClr val="000000"/>
                </a:solidFill>
                <a:latin typeface="微软雅黑" pitchFamily="34" charset="0"/>
                <a:ea typeface="微软雅黑" pitchFamily="34" charset="-122"/>
                <a:cs typeface="微软雅黑" pitchFamily="34" charset="-120"/>
              </a:rPr>
              <a:t>、培育和改良形成的适宜种植农作物的土地</a:t>
            </a:r>
            <a:r>
              <a:rPr lang="en-US" altLang="zh-CN" sz="2000" b="0" i="0">
                <a:solidFill>
                  <a:srgbClr val="000000"/>
                </a:solidFill>
                <a:latin typeface="微软雅黑" pitchFamily="34" charset="0"/>
                <a:ea typeface="微软雅黑" pitchFamily="34" charset="-122"/>
                <a:cs typeface="微软雅黑" pitchFamily="34" charset="-120"/>
              </a:rPr>
              <a:t>，其包括已开发利用的耕地及尚未开发利用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的宜耕荒地</a:t>
            </a:r>
            <a:r>
              <a:rPr lang="en-US" altLang="zh-CN" sz="2000" b="0" i="0" dirty="0">
                <a:solidFill>
                  <a:srgbClr val="000000"/>
                </a:solidFill>
                <a:latin typeface="微软雅黑" pitchFamily="34" charset="0"/>
                <a:ea typeface="微软雅黑" pitchFamily="34" charset="-122"/>
                <a:cs typeface="微软雅黑" pitchFamily="34" charset="-120"/>
              </a:rPr>
              <a:t>，D说法正确。耕地具有经济价值、社会价值、生态价值，A说法正确</a:t>
            </a:r>
            <a:r>
              <a:rPr lang="en-US" altLang="zh-CN" sz="2000" b="0" i="0">
                <a:solidFill>
                  <a:srgbClr val="000000"/>
                </a:solidFill>
                <a:latin typeface="微软雅黑" pitchFamily="34" charset="0"/>
                <a:ea typeface="微软雅黑" pitchFamily="34" charset="-122"/>
                <a:cs typeface="微软雅黑" pitchFamily="34" charset="-120"/>
              </a:rPr>
              <a:t>。耕地的社会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价值体现在它是农民生活</a:t>
            </a:r>
            <a:r>
              <a:rPr lang="en-US" altLang="zh-CN" sz="2000" b="0" i="0" dirty="0">
                <a:solidFill>
                  <a:srgbClr val="000000"/>
                </a:solidFill>
                <a:latin typeface="微软雅黑" pitchFamily="34" charset="0"/>
                <a:ea typeface="微软雅黑" pitchFamily="34" charset="-122"/>
                <a:cs typeface="微软雅黑" pitchFamily="34" charset="-120"/>
              </a:rPr>
              <a:t>、就业、养老的重要依靠，B说法正确</a:t>
            </a:r>
            <a:r>
              <a:rPr lang="en-US" altLang="zh-CN" sz="2000" b="0" i="0">
                <a:solidFill>
                  <a:srgbClr val="000000"/>
                </a:solidFill>
                <a:latin typeface="微软雅黑" pitchFamily="34" charset="0"/>
                <a:ea typeface="微软雅黑" pitchFamily="34" charset="-122"/>
                <a:cs typeface="微软雅黑" pitchFamily="34" charset="-120"/>
              </a:rPr>
              <a:t>。耕地的经济价值是可以不断积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累和延续的</a:t>
            </a:r>
            <a:r>
              <a:rPr lang="en-US" altLang="zh-CN" sz="2000" b="0" i="0" dirty="0">
                <a:solidFill>
                  <a:srgbClr val="000000"/>
                </a:solidFill>
                <a:latin typeface="微软雅黑" pitchFamily="34" charset="0"/>
                <a:ea typeface="微软雅黑" pitchFamily="34" charset="-122"/>
                <a:cs typeface="微软雅黑" pitchFamily="34" charset="-120"/>
              </a:rPr>
              <a:t>，这是因为耕地的产出效益可以年复一年地获得，C说法错误。根据题意，故选C。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0.xml><?xml version="1.0" encoding="utf-8"?>
<p:sld xmlns:a="http://schemas.openxmlformats.org/drawingml/2006/main" xmlns:r="http://schemas.openxmlformats.org/officeDocument/2006/relationships" xmlns:p="http://schemas.openxmlformats.org/presentationml/2006/main">
  <p:cSld name="Slide 70&amp;si=70">
    <p:spTree>
      <p:nvGrpSpPr>
        <p:cNvPr id="1" name=""/>
        <p:cNvGrpSpPr/>
        <p:nvPr/>
      </p:nvGrpSpPr>
      <p:grpSpPr>
        <a:xfrm>
          <a:off x="0" y="0"/>
          <a:ext cx="0" cy="0"/>
          <a:chOff x="0" y="0"/>
          <a:chExt cx="0" cy="0"/>
        </a:xfrm>
      </p:grpSpPr>
      <p:sp>
        <p:nvSpPr>
          <p:cNvPr id="2" name="QC_6_BD.95_1#82ed6a453?pid=28ef299e7&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a:solidFill>
                  <a:srgbClr val="000000"/>
                </a:solidFill>
                <a:latin typeface="微软雅黑" pitchFamily="34" charset="0"/>
                <a:ea typeface="微软雅黑" pitchFamily="34" charset="-122"/>
                <a:cs typeface="微软雅黑" pitchFamily="34" charset="-120"/>
              </a:rPr>
              <a:t>近年来当地实行土地使用权流转对维护粮食安全的作用有(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96_1#82ed6a453.bracket?pid=28ef299e7&amp;color=0,0,0&amp;vpa=26&amp;vtp=1"/>
          <p:cNvSpPr/>
          <p:nvPr/>
        </p:nvSpPr>
        <p:spPr>
          <a:xfrm>
            <a:off x="7483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95_2#82ed6a453.choices?pid=28ef299e7&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A.促进农机推广</a:t>
            </a:r>
            <a:r>
              <a:rPr lang="en-US" altLang="zh-CN" sz="2000" b="0" i="0">
                <a:solidFill>
                  <a:srgbClr val="000000"/>
                </a:solidFill>
                <a:latin typeface="微软雅黑" pitchFamily="34" charset="0"/>
                <a:ea typeface="微软雅黑" pitchFamily="34" charset="-122"/>
                <a:cs typeface="微软雅黑" pitchFamily="34" charset="-120"/>
              </a:rPr>
              <a:t>，提升单产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.便于连片种植，提高生产效率</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.方便土地租赁</a:t>
            </a:r>
            <a:r>
              <a:rPr lang="en-US" altLang="zh-CN" sz="2000" b="0" i="0">
                <a:solidFill>
                  <a:srgbClr val="000000"/>
                </a:solidFill>
                <a:latin typeface="微软雅黑" pitchFamily="34" charset="0"/>
                <a:ea typeface="微软雅黑" pitchFamily="34" charset="-122"/>
                <a:cs typeface="微软雅黑" pitchFamily="34" charset="-120"/>
              </a:rPr>
              <a:t>，增加农民收入</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.腾退低效林地，增加耕地面积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1.xml><?xml version="1.0" encoding="utf-8"?>
<p:sld xmlns:a="http://schemas.openxmlformats.org/drawingml/2006/main" xmlns:r="http://schemas.openxmlformats.org/officeDocument/2006/relationships" xmlns:p="http://schemas.openxmlformats.org/presentationml/2006/main">
  <p:cSld name="Slide 71&amp;si=71">
    <p:spTree>
      <p:nvGrpSpPr>
        <p:cNvPr id="1" name=""/>
        <p:cNvGrpSpPr/>
        <p:nvPr/>
      </p:nvGrpSpPr>
      <p:grpSpPr>
        <a:xfrm>
          <a:off x="0" y="0"/>
          <a:ext cx="0" cy="0"/>
          <a:chOff x="0" y="0"/>
          <a:chExt cx="0" cy="0"/>
        </a:xfrm>
      </p:grpSpPr>
      <p:sp>
        <p:nvSpPr>
          <p:cNvPr id="2" name="QC_6_AS.97_1#82ed6a453?vop=1&amp;pid=28ef299e7&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本题考查影响粮食安全的因素。农机推广可提高农业生产效率</a:t>
            </a:r>
            <a:r>
              <a:rPr lang="en-US" altLang="zh-CN" sz="2000" b="0" i="0">
                <a:solidFill>
                  <a:srgbClr val="000000"/>
                </a:solidFill>
                <a:latin typeface="微软雅黑" pitchFamily="34" charset="0"/>
                <a:ea typeface="微软雅黑" pitchFamily="34" charset="-122"/>
                <a:cs typeface="微软雅黑" pitchFamily="34" charset="-120"/>
              </a:rPr>
              <a:t>，但提升单产需依赖技术升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级或品种改良</a:t>
            </a:r>
            <a:r>
              <a:rPr lang="en-US" altLang="zh-CN" sz="2000" b="0" i="0" dirty="0">
                <a:solidFill>
                  <a:srgbClr val="000000"/>
                </a:solidFill>
                <a:latin typeface="微软雅黑" pitchFamily="34" charset="0"/>
                <a:ea typeface="微软雅黑" pitchFamily="34" charset="-122"/>
                <a:cs typeface="微软雅黑" pitchFamily="34" charset="-120"/>
              </a:rPr>
              <a:t>，A错误；土地流转整合零散耕地，便于规模化、机械化连片种植</a:t>
            </a:r>
            <a:r>
              <a:rPr lang="en-US" altLang="zh-CN" sz="2000" b="0" i="0">
                <a:solidFill>
                  <a:srgbClr val="000000"/>
                </a:solidFill>
                <a:latin typeface="微软雅黑" pitchFamily="34" charset="0"/>
                <a:ea typeface="微软雅黑" pitchFamily="34" charset="-122"/>
                <a:cs typeface="微软雅黑" pitchFamily="34" charset="-120"/>
              </a:rPr>
              <a:t>，显著提高生产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效率</a:t>
            </a:r>
            <a:r>
              <a:rPr lang="en-US" altLang="zh-CN" sz="2000" b="0" i="0" dirty="0">
                <a:solidFill>
                  <a:srgbClr val="000000"/>
                </a:solidFill>
                <a:latin typeface="微软雅黑" pitchFamily="34" charset="0"/>
                <a:ea typeface="微软雅黑" pitchFamily="34" charset="-122"/>
                <a:cs typeface="微软雅黑" pitchFamily="34" charset="-120"/>
              </a:rPr>
              <a:t>，B正确；增加农民收入是经济作用，与粮食安全的直接关联较弱，C错误；材料未提及</a:t>
            </a:r>
            <a:r>
              <a:rPr lang="en-US" altLang="zh-CN" sz="2000" b="0" i="0">
                <a:solidFill>
                  <a:srgbClr val="000000"/>
                </a:solidFill>
                <a:latin typeface="微软雅黑" pitchFamily="34" charset="0"/>
                <a:ea typeface="微软雅黑" pitchFamily="34" charset="-122"/>
                <a:cs typeface="微软雅黑" pitchFamily="34" charset="-120"/>
              </a:rPr>
              <a:t>“低</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效林地</a:t>
            </a:r>
            <a:r>
              <a:rPr lang="en-US" altLang="zh-CN" sz="2000" b="0" i="0" dirty="0">
                <a:solidFill>
                  <a:srgbClr val="000000"/>
                </a:solidFill>
                <a:latin typeface="微软雅黑" pitchFamily="34" charset="0"/>
                <a:ea typeface="微软雅黑" pitchFamily="34" charset="-122"/>
                <a:cs typeface="微软雅黑" pitchFamily="34" charset="-120"/>
              </a:rPr>
              <a:t>”，且土地流转针对弃耕农田，而非林地，D错误。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2.xml><?xml version="1.0" encoding="utf-8"?>
<p:sld xmlns:a="http://schemas.openxmlformats.org/drawingml/2006/main" xmlns:r="http://schemas.openxmlformats.org/officeDocument/2006/relationships" xmlns:p="http://schemas.openxmlformats.org/presentationml/2006/main">
  <p:cSld name="Slide 72&amp;si=72">
    <p:spTree>
      <p:nvGrpSpPr>
        <p:cNvPr id="1" name=""/>
        <p:cNvGrpSpPr/>
        <p:nvPr/>
      </p:nvGrpSpPr>
      <p:grpSpPr>
        <a:xfrm>
          <a:off x="0" y="0"/>
          <a:ext cx="0" cy="0"/>
          <a:chOff x="0" y="0"/>
          <a:chExt cx="0" cy="0"/>
        </a:xfrm>
      </p:grpSpPr>
      <p:sp>
        <p:nvSpPr>
          <p:cNvPr id="2" name="QM_5_BD.98_1#0d03f0675?pid=ed1dacfb9&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[山东烟台2025高二月考]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2023</a:t>
            </a:r>
            <a:r>
              <a:rPr lang="en-US" altLang="zh-CN" sz="2000" b="0" i="0" dirty="0">
                <a:solidFill>
                  <a:srgbClr val="000000"/>
                </a:solidFill>
                <a:latin typeface="微软雅黑" pitchFamily="34" charset="0"/>
                <a:ea typeface="楷体" pitchFamily="34" charset="-122"/>
                <a:cs typeface="微软雅黑" pitchFamily="34" charset="-120"/>
              </a:rPr>
              <a:t>年吉林省粮食产量</a:t>
            </a:r>
            <a:r>
              <a:rPr lang="en-US" altLang="zh-CN" sz="2000" b="0" i="0" dirty="0">
                <a:solidFill>
                  <a:srgbClr val="000000"/>
                </a:solidFill>
                <a:latin typeface="Times New Roman" pitchFamily="34" charset="0"/>
                <a:ea typeface="KaiTi" pitchFamily="34" charset="-122"/>
                <a:cs typeface="Times New Roman" pitchFamily="34" charset="-120"/>
              </a:rPr>
              <a:t>4186.5</a:t>
            </a:r>
            <a:r>
              <a:rPr lang="en-US" altLang="zh-CN" sz="2000" b="0" i="0" dirty="0">
                <a:solidFill>
                  <a:srgbClr val="000000"/>
                </a:solidFill>
                <a:latin typeface="微软雅黑" pitchFamily="34" charset="0"/>
                <a:ea typeface="楷体" pitchFamily="34" charset="-122"/>
                <a:cs typeface="微软雅黑" pitchFamily="34" charset="-120"/>
              </a:rPr>
              <a:t>万吨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位居全国第</a:t>
            </a:r>
            <a:r>
              <a:rPr lang="en-US" altLang="zh-CN" sz="2000" b="0" i="0" dirty="0">
                <a:solidFill>
                  <a:srgbClr val="000000"/>
                </a:solidFill>
                <a:latin typeface="Times New Roman" pitchFamily="34" charset="0"/>
                <a:ea typeface="KaiTi" pitchFamily="34" charset="-122"/>
                <a:cs typeface="Times New Roman" pitchFamily="34" charset="-120"/>
              </a:rPr>
              <a:t>4</a:t>
            </a:r>
            <a:r>
              <a:rPr lang="en-US" altLang="zh-CN" sz="2000" b="0" i="0" dirty="0">
                <a:solidFill>
                  <a:srgbClr val="000000"/>
                </a:solidFill>
                <a:latin typeface="微软雅黑" pitchFamily="34" charset="0"/>
                <a:ea typeface="楷体" pitchFamily="34" charset="-122"/>
                <a:cs typeface="微软雅黑" pitchFamily="34" charset="-120"/>
              </a:rPr>
              <a:t>位</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有力地保障了国</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家粮食安全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吉林省长期高强度利用耕地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过量施用化肥农药</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造成土壤有机质含量偏低</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耕地</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生产力下降等土地退化问题</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下图示意我国部分省级行政区人均粮食产量与全国均值之差</a:t>
            </a:r>
            <a:r>
              <a:rPr lang="en-US" altLang="zh-CN" sz="2000" b="0" i="0">
                <a:solidFill>
                  <a:srgbClr val="000000"/>
                </a:solidFill>
                <a:latin typeface="Times New Roman" pitchFamily="34" charset="0"/>
                <a:ea typeface="KaiTi" pitchFamily="34" charset="-122"/>
                <a:cs typeface="Times New Roman" pitchFamily="34" charset="-120"/>
              </a:rPr>
              <a:t>。据此</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完成下面小题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pic>
        <p:nvPicPr>
          <p:cNvPr id="3" name="QM_5_BD.98_2#0d03f0675?pid=ed1dacfb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233672" y="2864046"/>
            <a:ext cx="3721608" cy="200253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BD.99_1#4d32a3a32?pid=0d03f0675&amp;color=0,0,0&amp;vtp=1&amp;bbb=1"/>
          <p:cNvSpPr/>
          <p:nvPr/>
        </p:nvSpPr>
        <p:spPr>
          <a:xfrm>
            <a:off x="722376" y="4997646"/>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a:solidFill>
                  <a:srgbClr val="000000"/>
                </a:solidFill>
                <a:latin typeface="微软雅黑" pitchFamily="34" charset="0"/>
                <a:ea typeface="微软雅黑" pitchFamily="34" charset="-122"/>
                <a:cs typeface="微软雅黑" pitchFamily="34" charset="-120"/>
              </a:rPr>
              <a:t>保障我国粮食安全最重要的途径是(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100_1#4d32a3a32.bracket?pid=0d03f0675&amp;color=0,0,0&amp;vpa=27&amp;vtp=1"/>
          <p:cNvSpPr/>
          <p:nvPr/>
        </p:nvSpPr>
        <p:spPr>
          <a:xfrm>
            <a:off x="4930839" y="4997646"/>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6" name="QC_6_BD.99_2#4d32a3a32.choices?pid=0d03f0675&amp;color=0,0,0&amp;vtp=1&amp;bbb=1"/>
          <p:cNvSpPr/>
          <p:nvPr/>
        </p:nvSpPr>
        <p:spPr>
          <a:xfrm>
            <a:off x="722376" y="5450655"/>
            <a:ext cx="10753344" cy="405003"/>
          </a:xfrm>
          <a:prstGeom prst="rect">
            <a:avLst/>
          </a:prstGeom>
          <a:noFill/>
          <a:ln/>
        </p:spPr>
        <p:txBody>
          <a:bodyPr wrap="none" lIns="0" tIns="0" rIns="0" bIns="0" rtlCol="0" anchor="t"/>
          <a:lstStyle/>
          <a:p>
            <a:pPr latinLnBrk="1">
              <a:lnSpc>
                <a:spcPts val="3600"/>
              </a:lnSpc>
              <a:tabLst>
                <a:tab pos="2634029" algn="l"/>
                <a:tab pos="5483957" algn="l"/>
                <a:tab pos="8092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.增加粮食储备</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B.跨区域粮食调剂</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C.大量进口粮食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.提高粮食总产量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73.xml><?xml version="1.0" encoding="utf-8"?>
<p:sld xmlns:a="http://schemas.openxmlformats.org/drawingml/2006/main" xmlns:r="http://schemas.openxmlformats.org/officeDocument/2006/relationships" xmlns:p="http://schemas.openxmlformats.org/presentationml/2006/main">
  <p:cSld name="Slide 73&amp;si=73">
    <p:spTree>
      <p:nvGrpSpPr>
        <p:cNvPr id="1" name=""/>
        <p:cNvGrpSpPr/>
        <p:nvPr/>
      </p:nvGrpSpPr>
      <p:grpSpPr>
        <a:xfrm>
          <a:off x="0" y="0"/>
          <a:ext cx="0" cy="0"/>
          <a:chOff x="0" y="0"/>
          <a:chExt cx="0" cy="0"/>
        </a:xfrm>
      </p:grpSpPr>
      <p:sp>
        <p:nvSpPr>
          <p:cNvPr id="2" name="QC_6_AS.101_1#4d32a3a32?vop=1&amp;pid=0d03f0675&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本题考查实现粮食安全的途径。保障我国粮食安全的途径包括：增加粮食储备</a:t>
            </a:r>
            <a:r>
              <a:rPr lang="en-US" altLang="zh-CN" sz="2000" b="0" i="0">
                <a:solidFill>
                  <a:srgbClr val="000000"/>
                </a:solidFill>
                <a:latin typeface="微软雅黑" pitchFamily="34" charset="0"/>
                <a:ea typeface="微软雅黑" pitchFamily="34" charset="-122"/>
                <a:cs typeface="微软雅黑" pitchFamily="34" charset="-120"/>
              </a:rPr>
              <a:t>、跨区域粮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食调剂</a:t>
            </a:r>
            <a:r>
              <a:rPr lang="en-US" altLang="zh-CN" sz="2000" b="0" i="0" dirty="0">
                <a:solidFill>
                  <a:srgbClr val="000000"/>
                </a:solidFill>
                <a:latin typeface="微软雅黑" pitchFamily="34" charset="0"/>
                <a:ea typeface="微软雅黑" pitchFamily="34" charset="-122"/>
                <a:cs typeface="微软雅黑" pitchFamily="34" charset="-120"/>
              </a:rPr>
              <a:t>、拓宽粮食进口渠道、提高粮食总产量等，其中提高粮食总产量是最重要的途径</a:t>
            </a:r>
            <a:r>
              <a:rPr lang="en-US" altLang="zh-CN" sz="2000" b="0" i="0">
                <a:solidFill>
                  <a:srgbClr val="000000"/>
                </a:solidFill>
                <a:latin typeface="微软雅黑" pitchFamily="34" charset="0"/>
                <a:ea typeface="微软雅黑" pitchFamily="34" charset="-122"/>
                <a:cs typeface="微软雅黑" pitchFamily="34" charset="-120"/>
              </a:rPr>
              <a:t>，其他途</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径对粮食安全起到调节作用</a:t>
            </a:r>
            <a:r>
              <a:rPr lang="en-US" altLang="zh-CN" sz="2000" b="0" i="0" dirty="0">
                <a:solidFill>
                  <a:srgbClr val="000000"/>
                </a:solidFill>
                <a:latin typeface="微软雅黑" pitchFamily="34" charset="0"/>
                <a:ea typeface="微软雅黑" pitchFamily="34" charset="-122"/>
                <a:cs typeface="微软雅黑" pitchFamily="34" charset="-120"/>
              </a:rPr>
              <a:t>，D正确，A、B、C错误。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4.xml><?xml version="1.0" encoding="utf-8"?>
<p:sld xmlns:a="http://schemas.openxmlformats.org/drawingml/2006/main" xmlns:r="http://schemas.openxmlformats.org/officeDocument/2006/relationships" xmlns:p="http://schemas.openxmlformats.org/presentationml/2006/main">
  <p:cSld name="Slide 74&amp;si=74">
    <p:spTree>
      <p:nvGrpSpPr>
        <p:cNvPr id="1" name=""/>
        <p:cNvGrpSpPr/>
        <p:nvPr/>
      </p:nvGrpSpPr>
      <p:grpSpPr>
        <a:xfrm>
          <a:off x="0" y="0"/>
          <a:ext cx="0" cy="0"/>
          <a:chOff x="0" y="0"/>
          <a:chExt cx="0" cy="0"/>
        </a:xfrm>
      </p:grpSpPr>
      <p:sp>
        <p:nvSpPr>
          <p:cNvPr id="2" name="QC_6_BD.102_1#1220bdff3?pid=0d03f0675&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6.近年来各省级行政区人均粮食产量差异不断增大，</a:t>
            </a:r>
            <a:r>
              <a:rPr lang="en-US" altLang="zh-CN" sz="2000" b="0" i="0">
                <a:solidFill>
                  <a:srgbClr val="000000"/>
                </a:solidFill>
                <a:latin typeface="微软雅黑" pitchFamily="34" charset="0"/>
                <a:ea typeface="微软雅黑" pitchFamily="34" charset="-122"/>
                <a:cs typeface="微软雅黑" pitchFamily="34" charset="-120"/>
              </a:rPr>
              <a:t>其根本原因是(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03_1#1220bdff3.bracket?pid=0d03f0675&amp;color=0,0,0&amp;vpa=28&amp;vtp=1"/>
          <p:cNvSpPr/>
          <p:nvPr/>
        </p:nvSpPr>
        <p:spPr>
          <a:xfrm>
            <a:off x="8245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102_2#1220bdff3.choices?pid=0d03f0675&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.科技水平</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B.市场需求</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C.人口迁移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.气候条件</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5.xml><?xml version="1.0" encoding="utf-8"?>
<p:sld xmlns:a="http://schemas.openxmlformats.org/drawingml/2006/main" xmlns:r="http://schemas.openxmlformats.org/officeDocument/2006/relationships" xmlns:p="http://schemas.openxmlformats.org/presentationml/2006/main">
  <p:cSld name="Slide 75&amp;si=75">
    <p:spTree>
      <p:nvGrpSpPr>
        <p:cNvPr id="1" name=""/>
        <p:cNvGrpSpPr/>
        <p:nvPr/>
      </p:nvGrpSpPr>
      <p:grpSpPr>
        <a:xfrm>
          <a:off x="0" y="0"/>
          <a:ext cx="0" cy="0"/>
          <a:chOff x="0" y="0"/>
          <a:chExt cx="0" cy="0"/>
        </a:xfrm>
      </p:grpSpPr>
      <p:sp>
        <p:nvSpPr>
          <p:cNvPr id="2" name="QC_6_AS.104_1#1220bdff3?vop=1&amp;pid=0d03f0675&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本题考查我国粮食安全现状。结合图示信息，</a:t>
            </a:r>
            <a:r>
              <a:rPr lang="en-US" altLang="zh-CN" sz="2000" b="0" i="0">
                <a:solidFill>
                  <a:srgbClr val="000000"/>
                </a:solidFill>
                <a:latin typeface="微软雅黑" pitchFamily="34" charset="0"/>
                <a:ea typeface="微软雅黑" pitchFamily="34" charset="-122"/>
                <a:cs typeface="微软雅黑" pitchFamily="34" charset="-120"/>
              </a:rPr>
              <a:t>人均粮食产量较高的地区大多为欠发达地区，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人均粮食产量较低的地区大多为发达地区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主要原因是人口大量从欠发达地区向发达地区迁移，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使得欠发达地区人口数量较少</a:t>
            </a:r>
            <a:r>
              <a:rPr lang="en-US" altLang="zh-CN" sz="2000" b="0" i="0" dirty="0">
                <a:solidFill>
                  <a:srgbClr val="000000"/>
                </a:solidFill>
                <a:latin typeface="微软雅黑" pitchFamily="34" charset="0"/>
                <a:ea typeface="微软雅黑" pitchFamily="34" charset="-122"/>
                <a:cs typeface="微软雅黑" pitchFamily="34" charset="-120"/>
              </a:rPr>
              <a:t>，人均粮食产量较高；发达地区人口数量较多，</a:t>
            </a:r>
            <a:r>
              <a:rPr lang="en-US" altLang="zh-CN" sz="2000" b="0" i="0">
                <a:solidFill>
                  <a:srgbClr val="000000"/>
                </a:solidFill>
                <a:latin typeface="微软雅黑" pitchFamily="34" charset="0"/>
                <a:ea typeface="微软雅黑" pitchFamily="34" charset="-122"/>
                <a:cs typeface="微软雅黑" pitchFamily="34" charset="-120"/>
              </a:rPr>
              <a:t>人均粮食产量较低，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正确。发达地区科技水平高，但人均粮食产量较低，A错误</a:t>
            </a:r>
            <a:r>
              <a:rPr lang="en-US" altLang="zh-CN" sz="2000" b="0" i="0">
                <a:solidFill>
                  <a:srgbClr val="000000"/>
                </a:solidFill>
                <a:latin typeface="微软雅黑" pitchFamily="34" charset="0"/>
                <a:ea typeface="微软雅黑" pitchFamily="34" charset="-122"/>
                <a:cs typeface="微软雅黑" pitchFamily="34" charset="-120"/>
              </a:rPr>
              <a:t>。市场需求与人均粮食产量关系不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大</a:t>
            </a:r>
            <a:r>
              <a:rPr lang="en-US" altLang="zh-CN" sz="2000" b="0" i="0" dirty="0">
                <a:solidFill>
                  <a:srgbClr val="000000"/>
                </a:solidFill>
                <a:latin typeface="微软雅黑" pitchFamily="34" charset="0"/>
                <a:ea typeface="微软雅黑" pitchFamily="34" charset="-122"/>
                <a:cs typeface="微软雅黑" pitchFamily="34" charset="-120"/>
              </a:rPr>
              <a:t>，B错误。南方地区气候条件优于北方地区，但从图中来看，</a:t>
            </a:r>
            <a:r>
              <a:rPr lang="en-US" altLang="zh-CN" sz="2000" b="0" i="0">
                <a:solidFill>
                  <a:srgbClr val="000000"/>
                </a:solidFill>
                <a:latin typeface="微软雅黑" pitchFamily="34" charset="0"/>
                <a:ea typeface="微软雅黑" pitchFamily="34" charset="-122"/>
                <a:cs typeface="微软雅黑" pitchFamily="34" charset="-120"/>
              </a:rPr>
              <a:t>部分南方地区人均粮食产量低，</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6.xml><?xml version="1.0" encoding="utf-8"?>
<p:sld xmlns:a="http://schemas.openxmlformats.org/drawingml/2006/main" xmlns:r="http://schemas.openxmlformats.org/officeDocument/2006/relationships" xmlns:p="http://schemas.openxmlformats.org/presentationml/2006/main">
  <p:cSld name="Slide 76&amp;si=76">
    <p:spTree>
      <p:nvGrpSpPr>
        <p:cNvPr id="1" name=""/>
        <p:cNvGrpSpPr/>
        <p:nvPr/>
      </p:nvGrpSpPr>
      <p:grpSpPr>
        <a:xfrm>
          <a:off x="0" y="0"/>
          <a:ext cx="0" cy="0"/>
          <a:chOff x="0" y="0"/>
          <a:chExt cx="0" cy="0"/>
        </a:xfrm>
      </p:grpSpPr>
      <p:sp>
        <p:nvSpPr>
          <p:cNvPr id="2" name="QC_6_BD.105_1#b8e4f7506?pid=0d03f0675&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a:solidFill>
                  <a:srgbClr val="000000"/>
                </a:solidFill>
                <a:latin typeface="微软雅黑" pitchFamily="34" charset="0"/>
                <a:ea typeface="微软雅黑" pitchFamily="34" charset="-122"/>
                <a:cs typeface="微软雅黑" pitchFamily="34" charset="-120"/>
              </a:rPr>
              <a:t>吉林省高标准农田建设可以采取的主要措施是(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06_1#b8e4f7506.bracket?pid=0d03f0675&amp;color=0,0,0&amp;vpa=29&amp;vtp=1"/>
          <p:cNvSpPr/>
          <p:nvPr/>
        </p:nvSpPr>
        <p:spPr>
          <a:xfrm>
            <a:off x="6213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105_2#b8e4f7506.choices?pid=0d03f0675&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A.引淡淋盐、井排井灌</a:t>
            </a:r>
            <a:r>
              <a:rPr lang="en-US" altLang="zh-CN" sz="2000" b="0" i="0">
                <a:solidFill>
                  <a:srgbClr val="000000"/>
                </a:solidFill>
                <a:latin typeface="微软雅黑" pitchFamily="34" charset="0"/>
                <a:ea typeface="微软雅黑" pitchFamily="34" charset="-122"/>
                <a:cs typeface="微软雅黑" pitchFamily="34" charset="-120"/>
              </a:rPr>
              <a:t>，营造防护林</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.修筑梯田、兴修水利，防治水土流失</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.轮耕、休耕</a:t>
            </a:r>
            <a:r>
              <a:rPr lang="en-US" altLang="zh-CN" sz="2000" b="0" i="0">
                <a:solidFill>
                  <a:srgbClr val="000000"/>
                </a:solidFill>
                <a:latin typeface="微软雅黑" pitchFamily="34" charset="0"/>
                <a:ea typeface="微软雅黑" pitchFamily="34" charset="-122"/>
                <a:cs typeface="微软雅黑" pitchFamily="34" charset="-120"/>
              </a:rPr>
              <a:t>，采用工程技术防治土壤污染</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.拉沙换土、麦草翻地，提高土壤有机质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7.xml><?xml version="1.0" encoding="utf-8"?>
<p:sld xmlns:a="http://schemas.openxmlformats.org/drawingml/2006/main" xmlns:r="http://schemas.openxmlformats.org/officeDocument/2006/relationships" xmlns:p="http://schemas.openxmlformats.org/presentationml/2006/main">
  <p:cSld name="Slide 77&amp;si=77">
    <p:spTree>
      <p:nvGrpSpPr>
        <p:cNvPr id="1" name=""/>
        <p:cNvGrpSpPr/>
        <p:nvPr/>
      </p:nvGrpSpPr>
      <p:grpSpPr>
        <a:xfrm>
          <a:off x="0" y="0"/>
          <a:ext cx="0" cy="0"/>
          <a:chOff x="0" y="0"/>
          <a:chExt cx="0" cy="0"/>
        </a:xfrm>
      </p:grpSpPr>
      <p:sp>
        <p:nvSpPr>
          <p:cNvPr id="2" name="QC_6_AS.107_1#b8e4f7506?vop=1&amp;pid=0d03f0675&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本题考查维护耕地资源的措施。结合材料“吉林省长期高强度利用耕地</a:t>
            </a:r>
            <a:r>
              <a:rPr lang="en-US" altLang="zh-CN" sz="2000" b="0" i="0">
                <a:solidFill>
                  <a:srgbClr val="000000"/>
                </a:solidFill>
                <a:latin typeface="微软雅黑" pitchFamily="34" charset="0"/>
                <a:ea typeface="微软雅黑" pitchFamily="34" charset="-122"/>
                <a:cs typeface="微软雅黑" pitchFamily="34" charset="-120"/>
              </a:rPr>
              <a:t>，过量施用化肥农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药</a:t>
            </a:r>
            <a:r>
              <a:rPr lang="en-US" altLang="zh-CN" sz="2000" b="0" i="0" dirty="0">
                <a:solidFill>
                  <a:srgbClr val="000000"/>
                </a:solidFill>
                <a:latin typeface="微软雅黑" pitchFamily="34" charset="0"/>
                <a:ea typeface="微软雅黑" pitchFamily="34" charset="-122"/>
                <a:cs typeface="微软雅黑" pitchFamily="34" charset="-120"/>
              </a:rPr>
              <a:t>，造成土壤有机质含量偏低、耕地生产力下降等土地退化问题”可知</a:t>
            </a:r>
            <a:r>
              <a:rPr lang="en-US" altLang="zh-CN" sz="2000" b="0" i="0">
                <a:solidFill>
                  <a:srgbClr val="000000"/>
                </a:solidFill>
                <a:latin typeface="微软雅黑" pitchFamily="34" charset="0"/>
                <a:ea typeface="微软雅黑" pitchFamily="34" charset="-122"/>
                <a:cs typeface="微软雅黑" pitchFamily="34" charset="-120"/>
              </a:rPr>
              <a:t>，高标准农田建设可以采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取的主要措施有轮耕</a:t>
            </a:r>
            <a:r>
              <a:rPr lang="en-US" altLang="zh-CN" sz="2000" b="0" i="0" dirty="0">
                <a:solidFill>
                  <a:srgbClr val="000000"/>
                </a:solidFill>
                <a:latin typeface="微软雅黑" pitchFamily="34" charset="0"/>
                <a:ea typeface="微软雅黑" pitchFamily="34" charset="-122"/>
                <a:cs typeface="微软雅黑" pitchFamily="34" charset="-120"/>
              </a:rPr>
              <a:t>、休耕，采用工程技术防治土壤污染，C正确</a:t>
            </a:r>
            <a:r>
              <a:rPr lang="en-US" altLang="zh-CN" sz="2000" b="0" i="0">
                <a:solidFill>
                  <a:srgbClr val="000000"/>
                </a:solidFill>
                <a:latin typeface="微软雅黑" pitchFamily="34" charset="0"/>
                <a:ea typeface="微软雅黑" pitchFamily="34" charset="-122"/>
                <a:cs typeface="微软雅黑" pitchFamily="34" charset="-120"/>
              </a:rPr>
              <a:t>。吉林省粮食主产区盐碱化不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严重</a:t>
            </a:r>
            <a:r>
              <a:rPr lang="en-US" altLang="zh-CN" sz="2000" b="0" i="0" dirty="0">
                <a:solidFill>
                  <a:srgbClr val="000000"/>
                </a:solidFill>
                <a:latin typeface="微软雅黑" pitchFamily="34" charset="0"/>
                <a:ea typeface="微软雅黑" pitchFamily="34" charset="-122"/>
                <a:cs typeface="微软雅黑" pitchFamily="34" charset="-120"/>
              </a:rPr>
              <a:t>，A错误。吉林省粮食主产区位于平原地区，不需要修筑梯田，B错误</a:t>
            </a:r>
            <a:r>
              <a:rPr lang="en-US" altLang="zh-CN" sz="2000" b="0" i="0">
                <a:solidFill>
                  <a:srgbClr val="000000"/>
                </a:solidFill>
                <a:latin typeface="微软雅黑" pitchFamily="34" charset="0"/>
                <a:ea typeface="微软雅黑" pitchFamily="34" charset="-122"/>
                <a:cs typeface="微软雅黑" pitchFamily="34" charset="-120"/>
              </a:rPr>
              <a:t>。拉沙换土主要应对土</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壤黏重等问题</a:t>
            </a:r>
            <a:r>
              <a:rPr lang="en-US" altLang="zh-CN" sz="2000" b="0" i="0" dirty="0">
                <a:solidFill>
                  <a:srgbClr val="000000"/>
                </a:solidFill>
                <a:latin typeface="微软雅黑" pitchFamily="34" charset="0"/>
                <a:ea typeface="微软雅黑" pitchFamily="34" charset="-122"/>
                <a:cs typeface="微软雅黑" pitchFamily="34" charset="-120"/>
              </a:rPr>
              <a:t>，其并不是吉林省主要的耕地问题，D错误。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8.xml><?xml version="1.0" encoding="utf-8"?>
<p:sld xmlns:a="http://schemas.openxmlformats.org/drawingml/2006/main" xmlns:r="http://schemas.openxmlformats.org/officeDocument/2006/relationships" xmlns:p="http://schemas.openxmlformats.org/presentationml/2006/main">
  <p:cSld name="Slide 78&amp;si=78">
    <p:spTree>
      <p:nvGrpSpPr>
        <p:cNvPr id="1" name=""/>
        <p:cNvGrpSpPr/>
        <p:nvPr/>
      </p:nvGrpSpPr>
      <p:grpSpPr>
        <a:xfrm>
          <a:off x="0" y="0"/>
          <a:ext cx="0" cy="0"/>
          <a:chOff x="0" y="0"/>
          <a:chExt cx="0" cy="0"/>
        </a:xfrm>
      </p:grpSpPr>
      <p:pic>
        <p:nvPicPr>
          <p:cNvPr id="2" name="QM_5_BD.108_1#0582c18de?htil=6&amp;pid=ed1dacfb9&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252603" y="1026864"/>
            <a:ext cx="3172968" cy="239572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5_BD.108_2#0582c18de?htil=6&amp;pid=ed1dacfb9&amp;color=0,0,0&amp;vtp=1&amp;bt=1&amp;bbb=1&amp;hb=1&amp;hs=1"/>
          <p:cNvSpPr/>
          <p:nvPr/>
        </p:nvSpPr>
        <p:spPr>
          <a:xfrm>
            <a:off x="722376" y="972000"/>
            <a:ext cx="7452360" cy="2671953"/>
          </a:xfrm>
          <a:prstGeom prst="rect">
            <a:avLst/>
          </a:prstGeom>
          <a:noFill/>
          <a:ln/>
        </p:spPr>
        <p:txBody>
          <a:bodyPr wrap="none" lIns="0" tIns="0" rIns="0" bIns="0" rtlCol="0" anchor="t"/>
          <a:lstStyle/>
          <a:p>
            <a:pPr algn="ctr"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[山东枣庄2025三模</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楷体" pitchFamily="34" charset="-122"/>
                <a:cs typeface="微软雅黑" pitchFamily="34" charset="-120"/>
              </a:rPr>
              <a:t>耕地边际化是指耕地生产要素投入和经济产</a:t>
            </a:r>
          </a:p>
          <a:p>
            <a:pPr algn="ct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出能力均呈现下滑的过程</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受自然因素限制</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城镇化进程及非粮生</a:t>
            </a:r>
          </a:p>
          <a:p>
            <a:pPr algn="ct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产转型的影响</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分别形成了自然边际化</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物理边际化</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经济边际化</a:t>
            </a:r>
          </a:p>
          <a:p>
            <a:pPr algn="ct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三种类型的耕地边际化</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下图示意贵州省六盘水市舍烹村</a:t>
            </a:r>
            <a:r>
              <a:rPr lang="en-US" altLang="zh-CN" sz="2000" b="0" i="0">
                <a:solidFill>
                  <a:srgbClr val="000000"/>
                </a:solidFill>
                <a:latin typeface="Times New Roman" pitchFamily="34" charset="0"/>
                <a:ea typeface="KaiTi" pitchFamily="34" charset="-122"/>
                <a:cs typeface="Times New Roman" pitchFamily="34" charset="-120"/>
              </a:rPr>
              <a:t>2000—</a:t>
            </a:r>
          </a:p>
          <a:p>
            <a:pPr algn="ctr" latinLnBrk="1">
              <a:lnSpc>
                <a:spcPts val="3600"/>
              </a:lnSpc>
            </a:pPr>
            <a:r>
              <a:rPr lang="en-US" altLang="zh-CN" sz="2000" b="0" i="0">
                <a:solidFill>
                  <a:srgbClr val="000000"/>
                </a:solidFill>
                <a:latin typeface="Times New Roman" pitchFamily="34" charset="0"/>
                <a:ea typeface="KaiTi" pitchFamily="34" charset="-122"/>
                <a:cs typeface="Times New Roman" pitchFamily="34" charset="-120"/>
              </a:rPr>
              <a:t>2020</a:t>
            </a:r>
            <a:r>
              <a:rPr lang="en-US" altLang="zh-CN" sz="2000" b="0" i="0" dirty="0">
                <a:solidFill>
                  <a:srgbClr val="000000"/>
                </a:solidFill>
                <a:latin typeface="微软雅黑" pitchFamily="34" charset="0"/>
                <a:ea typeface="楷体" pitchFamily="34" charset="-122"/>
                <a:cs typeface="微软雅黑" pitchFamily="34" charset="-120"/>
              </a:rPr>
              <a:t>年耕地边际化程度</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数值越大代表边际化越明显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变化趋势</a:t>
            </a:r>
            <a:r>
              <a:rPr lang="en-US" altLang="zh-CN" sz="2000" b="0" i="0">
                <a:solidFill>
                  <a:srgbClr val="000000"/>
                </a:solidFill>
                <a:latin typeface="Times New Roman" pitchFamily="34" charset="0"/>
                <a:ea typeface="KaiTi" pitchFamily="34" charset="-122"/>
                <a:cs typeface="Times New Roman" pitchFamily="34" charset="-120"/>
              </a:rPr>
              <a:t>。</a:t>
            </a:r>
          </a:p>
          <a:p>
            <a:pPr algn="ct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据此完成下面小题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sp>
        <p:nvSpPr>
          <p:cNvPr id="4" name="QC_6_BD.109_1#e575a342c?pid=0582c18de&amp;color=0,0,0&amp;vtp=1&amp;bt=1&amp;bbb=1&amp;hs=1">
            <a:extLst>
              <a:ext uri="{FF2B5EF4-FFF2-40B4-BE49-F238E27FC236}">
                <a16:creationId xmlns:a16="http://schemas.microsoft.com/office/drawing/2014/main" id="{24D1EA2A-E8D4-E7E1-5290-E3C54470B3C5}"/>
              </a:ext>
            </a:extLst>
          </p:cNvPr>
          <p:cNvSpPr/>
          <p:nvPr/>
        </p:nvSpPr>
        <p:spPr>
          <a:xfrm>
            <a:off x="722376" y="36980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8.2000—2020</a:t>
            </a:r>
            <a:r>
              <a:rPr lang="en-US" altLang="zh-CN" sz="2000" b="0" i="0">
                <a:solidFill>
                  <a:srgbClr val="000000"/>
                </a:solidFill>
                <a:latin typeface="微软雅黑" pitchFamily="34" charset="0"/>
                <a:ea typeface="微软雅黑" pitchFamily="34" charset="-122"/>
                <a:cs typeface="微软雅黑" pitchFamily="34" charset="-120"/>
              </a:rPr>
              <a:t>年舍烹村耕地经济边际化变化特点及其产生的原因为(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110_1#e575a342c.bracket?pid=0582c18de&amp;color=0,0,0&amp;vpa=30&amp;vtp=1">
            <a:extLst>
              <a:ext uri="{FF2B5EF4-FFF2-40B4-BE49-F238E27FC236}">
                <a16:creationId xmlns:a16="http://schemas.microsoft.com/office/drawing/2014/main" id="{B4B946CF-D876-6FD8-02D0-9E8F39623F3D}"/>
              </a:ext>
            </a:extLst>
          </p:cNvPr>
          <p:cNvSpPr/>
          <p:nvPr/>
        </p:nvSpPr>
        <p:spPr>
          <a:xfrm>
            <a:off x="8443976" y="369805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6" name="QC_6_BD.109_2#e575a342c.choices?pid=0582c18de&amp;color=0,0,0&amp;vtp=1&amp;bbb=1">
            <a:extLst>
              <a:ext uri="{FF2B5EF4-FFF2-40B4-BE49-F238E27FC236}">
                <a16:creationId xmlns:a16="http://schemas.microsoft.com/office/drawing/2014/main" id="{87287A5C-1324-DF48-D17E-0F3A6B5C1504}"/>
              </a:ext>
            </a:extLst>
          </p:cNvPr>
          <p:cNvSpPr/>
          <p:nvPr/>
        </p:nvSpPr>
        <p:spPr>
          <a:xfrm>
            <a:off x="722376" y="4164145"/>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A.先升后降</a:t>
            </a:r>
            <a:r>
              <a:rPr lang="en-US" altLang="zh-CN" sz="2000" b="0" i="0">
                <a:solidFill>
                  <a:srgbClr val="000000"/>
                </a:solidFill>
                <a:latin typeface="微软雅黑" pitchFamily="34" charset="0"/>
                <a:ea typeface="微软雅黑" pitchFamily="34" charset="-122"/>
                <a:cs typeface="微软雅黑" pitchFamily="34" charset="-120"/>
              </a:rPr>
              <a:t>，经济作物成本高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.持续上升，经济作物效益高</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.先升后降</a:t>
            </a:r>
            <a:r>
              <a:rPr lang="en-US" altLang="zh-CN" sz="2000" b="0" i="0">
                <a:solidFill>
                  <a:srgbClr val="000000"/>
                </a:solidFill>
                <a:latin typeface="微软雅黑" pitchFamily="34" charset="0"/>
                <a:ea typeface="微软雅黑" pitchFamily="34" charset="-122"/>
                <a:cs typeface="微软雅黑" pitchFamily="34" charset="-120"/>
              </a:rPr>
              <a:t>，粮食作物投入低</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.持续上升，粮食作物产量低</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79.xml><?xml version="1.0" encoding="utf-8"?>
<p:sld xmlns:a="http://schemas.openxmlformats.org/drawingml/2006/main" xmlns:r="http://schemas.openxmlformats.org/officeDocument/2006/relationships" xmlns:p="http://schemas.openxmlformats.org/presentationml/2006/main">
  <p:cSld name="Slide 80&amp;si=80">
    <p:spTree>
      <p:nvGrpSpPr>
        <p:cNvPr id="1" name=""/>
        <p:cNvGrpSpPr/>
        <p:nvPr/>
      </p:nvGrpSpPr>
      <p:grpSpPr>
        <a:xfrm>
          <a:off x="0" y="0"/>
          <a:ext cx="0" cy="0"/>
          <a:chOff x="0" y="0"/>
          <a:chExt cx="0" cy="0"/>
        </a:xfrm>
      </p:grpSpPr>
      <p:sp>
        <p:nvSpPr>
          <p:cNvPr id="2" name="QC_6_AS.111_1#e575a342c?vop=1&amp;pid=0582c18de&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本题考查耕地资源开发利用现状。据图可知，</a:t>
            </a:r>
            <a:r>
              <a:rPr lang="en-US" altLang="zh-CN" sz="2000" b="0" i="0">
                <a:solidFill>
                  <a:srgbClr val="000000"/>
                </a:solidFill>
                <a:latin typeface="微软雅黑" pitchFamily="34" charset="0"/>
                <a:ea typeface="微软雅黑" pitchFamily="34" charset="-122"/>
                <a:cs typeface="微软雅黑" pitchFamily="34" charset="-120"/>
              </a:rPr>
              <a:t>2000—2020年舍烹村耕地经济边际化变化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特点为持续上升</a:t>
            </a:r>
            <a:r>
              <a:rPr lang="en-US" altLang="zh-CN" sz="2000" b="0" i="0" dirty="0">
                <a:solidFill>
                  <a:srgbClr val="000000"/>
                </a:solidFill>
                <a:latin typeface="微软雅黑" pitchFamily="34" charset="0"/>
                <a:ea typeface="微软雅黑" pitchFamily="34" charset="-122"/>
                <a:cs typeface="微软雅黑" pitchFamily="34" charset="-120"/>
              </a:rPr>
              <a:t>，A、C错误；与种植经济作物相比，耕地用于粮食生产的经济效益较低</a:t>
            </a:r>
            <a:r>
              <a:rPr lang="en-US" altLang="zh-CN" sz="2000" b="0" i="0">
                <a:solidFill>
                  <a:srgbClr val="000000"/>
                </a:solidFill>
                <a:latin typeface="微软雅黑" pitchFamily="34" charset="0"/>
                <a:ea typeface="微软雅黑" pitchFamily="34" charset="-122"/>
                <a:cs typeface="微软雅黑" pitchFamily="34" charset="-120"/>
              </a:rPr>
              <a:t>，为获</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得更高收益</a:t>
            </a:r>
            <a:r>
              <a:rPr lang="en-US" altLang="zh-CN" sz="2000" b="0" i="0" dirty="0">
                <a:solidFill>
                  <a:srgbClr val="000000"/>
                </a:solidFill>
                <a:latin typeface="微软雅黑" pitchFamily="34" charset="0"/>
                <a:ea typeface="微软雅黑" pitchFamily="34" charset="-122"/>
                <a:cs typeface="微软雅黑" pitchFamily="34" charset="-120"/>
              </a:rPr>
              <a:t>，该村大量耕地由种植粮食作物改为种植经济作物，B正确</a:t>
            </a:r>
            <a:r>
              <a:rPr lang="en-US" altLang="zh-CN" sz="2000" b="0" i="0">
                <a:solidFill>
                  <a:srgbClr val="000000"/>
                </a:solidFill>
                <a:latin typeface="微软雅黑" pitchFamily="34" charset="0"/>
                <a:ea typeface="微软雅黑" pitchFamily="34" charset="-122"/>
                <a:cs typeface="微软雅黑" pitchFamily="34" charset="-120"/>
              </a:rPr>
              <a:t>；农民不种粮食作物的原</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因是粮食作物经济效益较低</a:t>
            </a:r>
            <a:r>
              <a:rPr lang="en-US" altLang="zh-CN" sz="2000" b="0" i="0" dirty="0">
                <a:solidFill>
                  <a:srgbClr val="000000"/>
                </a:solidFill>
                <a:latin typeface="微软雅黑" pitchFamily="34" charset="0"/>
                <a:ea typeface="微软雅黑" pitchFamily="34" charset="-122"/>
                <a:cs typeface="微软雅黑" pitchFamily="34" charset="-120"/>
              </a:rPr>
              <a:t>，而不是产量低，D错误。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pic>
        <p:nvPicPr>
          <p:cNvPr id="2" name="QM_6_BD.8_1#538e05456?htil=1&amp;pid=d7923d338&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180977" y="1026864"/>
            <a:ext cx="3209544" cy="21031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6_BD.8_2#538e05456?htil=1&amp;pid=d7923d338&amp;color=0,0,0&amp;vtp=1&amp;bt=1&amp;bbb=1&amp;hb=1&amp;hs=1"/>
          <p:cNvSpPr/>
          <p:nvPr/>
        </p:nvSpPr>
        <p:spPr>
          <a:xfrm>
            <a:off x="722376" y="972000"/>
            <a:ext cx="7406640"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[江苏盐城2025高二月考]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水浇地是指除水田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菜地外</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有水源保证</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和灌溉设施</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在一般年景能正常灌溉的耕地</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望天田是指无灌溉设</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施</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主要依靠天然降水种植作物的耕地</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下图示意我国部分省级行</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政区耕地利用结构</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4" name="QC_7_BD.9_1#5a814406c?htil=1&amp;pid=538e05456&amp;color=0,0,0&amp;vtp=1&amp;bbb=1&amp;hs=1"/>
          <p:cNvSpPr/>
          <p:nvPr/>
        </p:nvSpPr>
        <p:spPr>
          <a:xfrm>
            <a:off x="722376" y="2783655"/>
            <a:ext cx="7406640"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3.据图推测，</a:t>
            </a:r>
            <a:r>
              <a:rPr lang="en-US" altLang="zh-CN" sz="2000" b="0" i="0">
                <a:solidFill>
                  <a:srgbClr val="000000"/>
                </a:solidFill>
                <a:latin typeface="微软雅黑" pitchFamily="34" charset="0"/>
                <a:ea typeface="微软雅黑" pitchFamily="34" charset="-122"/>
                <a:cs typeface="微软雅黑" pitchFamily="34" charset="-120"/>
              </a:rPr>
              <a:t>甲最有可能是(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7_AN.10_1#5a814406c.bracket?pid=538e05456&amp;color=0,0,0&amp;vpa=3&amp;vtp=1"/>
          <p:cNvSpPr/>
          <p:nvPr/>
        </p:nvSpPr>
        <p:spPr>
          <a:xfrm>
            <a:off x="3914839" y="278365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6" name="QC_7_BD.9_2#5a814406c.choices?htil=1&amp;pid=538e05456&amp;color=0,0,0&amp;vtp=1&amp;bbb=1&amp;hs=1"/>
          <p:cNvSpPr/>
          <p:nvPr/>
        </p:nvSpPr>
        <p:spPr>
          <a:xfrm>
            <a:off x="722376" y="3246443"/>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.吉林</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.河南</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C.河北</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.浙江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80.xml><?xml version="1.0" encoding="utf-8"?>
<p:sld xmlns:a="http://schemas.openxmlformats.org/drawingml/2006/main" xmlns:r="http://schemas.openxmlformats.org/officeDocument/2006/relationships" xmlns:p="http://schemas.openxmlformats.org/presentationml/2006/main">
  <p:cSld name="Slide 81&amp;si=81">
    <p:spTree>
      <p:nvGrpSpPr>
        <p:cNvPr id="1" name=""/>
        <p:cNvGrpSpPr/>
        <p:nvPr/>
      </p:nvGrpSpPr>
      <p:grpSpPr>
        <a:xfrm>
          <a:off x="0" y="0"/>
          <a:ext cx="0" cy="0"/>
          <a:chOff x="0" y="0"/>
          <a:chExt cx="0" cy="0"/>
        </a:xfrm>
      </p:grpSpPr>
      <p:sp>
        <p:nvSpPr>
          <p:cNvPr id="2" name="QC_6_BD.112_1#7d4e77110?pid=0582c18de&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9.从耕地物理边际化的角度，</a:t>
            </a:r>
            <a:r>
              <a:rPr lang="en-US" altLang="zh-CN" sz="2000" b="0" i="0">
                <a:solidFill>
                  <a:srgbClr val="000000"/>
                </a:solidFill>
                <a:latin typeface="微软雅黑" pitchFamily="34" charset="0"/>
                <a:ea typeface="微软雅黑" pitchFamily="34" charset="-122"/>
                <a:cs typeface="微软雅黑" pitchFamily="34" charset="-120"/>
              </a:rPr>
              <a:t>保障我国粮食安全需要(</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13_1#7d4e77110.bracket?pid=0582c18de&amp;color=0,0,0&amp;vpa=31&amp;vtp=1"/>
          <p:cNvSpPr/>
          <p:nvPr/>
        </p:nvSpPr>
        <p:spPr>
          <a:xfrm>
            <a:off x="6721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112_2#7d4e77110.choices?pid=0582c18de&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.严禁建设用地占用耕地</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.提高选种育种技术水平</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C.加强田间管理技术培训</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.退果还耕增加耕地面积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1.xml><?xml version="1.0" encoding="utf-8"?>
<p:sld xmlns:a="http://schemas.openxmlformats.org/drawingml/2006/main" xmlns:r="http://schemas.openxmlformats.org/officeDocument/2006/relationships" xmlns:p="http://schemas.openxmlformats.org/presentationml/2006/main">
  <p:cSld name="Slide 82&amp;si=82">
    <p:spTree>
      <p:nvGrpSpPr>
        <p:cNvPr id="1" name=""/>
        <p:cNvGrpSpPr/>
        <p:nvPr/>
      </p:nvGrpSpPr>
      <p:grpSpPr>
        <a:xfrm>
          <a:off x="0" y="0"/>
          <a:ext cx="0" cy="0"/>
          <a:chOff x="0" y="0"/>
          <a:chExt cx="0" cy="0"/>
        </a:xfrm>
      </p:grpSpPr>
      <p:sp>
        <p:nvSpPr>
          <p:cNvPr id="2" name="QC_6_AS.114_1#7d4e77110?vop=1&amp;pid=0582c18de&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本题考查保障粮食安全的措施。由材料分析可知，</a:t>
            </a:r>
            <a:r>
              <a:rPr lang="en-US" altLang="zh-CN" sz="2000" b="0" i="0">
                <a:solidFill>
                  <a:srgbClr val="000000"/>
                </a:solidFill>
                <a:latin typeface="微软雅黑" pitchFamily="34" charset="0"/>
                <a:ea typeface="微软雅黑" pitchFamily="34" charset="-122"/>
                <a:cs typeface="微软雅黑" pitchFamily="34" charset="-120"/>
              </a:rPr>
              <a:t>物理边际化强调城镇化等对耕地的挤占，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因此需要严禁建设用地占用耕地</a:t>
            </a:r>
            <a:r>
              <a:rPr lang="en-US" altLang="zh-CN" sz="2000" b="0" i="0" dirty="0">
                <a:solidFill>
                  <a:srgbClr val="000000"/>
                </a:solidFill>
                <a:latin typeface="微软雅黑" pitchFamily="34" charset="0"/>
                <a:ea typeface="微软雅黑" pitchFamily="34" charset="-122"/>
                <a:cs typeface="微软雅黑" pitchFamily="34" charset="-120"/>
              </a:rPr>
              <a:t>，A正确</a:t>
            </a:r>
            <a:r>
              <a:rPr lang="en-US" altLang="zh-CN" sz="2000" b="0" i="0">
                <a:solidFill>
                  <a:srgbClr val="000000"/>
                </a:solidFill>
                <a:latin typeface="微软雅黑" pitchFamily="34" charset="0"/>
                <a:ea typeface="微软雅黑" pitchFamily="34" charset="-122"/>
                <a:cs typeface="微软雅黑" pitchFamily="34" charset="-120"/>
              </a:rPr>
              <a:t>；提高选种育种技术水平主要应对自然边际化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如土壤退化、气候限制），通过技术改良提升单产，B错误</a:t>
            </a:r>
            <a:r>
              <a:rPr lang="en-US" altLang="zh-CN" sz="2000" b="0" i="0">
                <a:solidFill>
                  <a:srgbClr val="000000"/>
                </a:solidFill>
                <a:latin typeface="微软雅黑" pitchFamily="34" charset="0"/>
                <a:ea typeface="微软雅黑" pitchFamily="34" charset="-122"/>
                <a:cs typeface="微软雅黑" pitchFamily="34" charset="-120"/>
              </a:rPr>
              <a:t>；加强田间管理技术培训主要针对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经济边际化</a:t>
            </a:r>
            <a:r>
              <a:rPr lang="en-US" altLang="zh-CN" sz="2000" b="0" i="0" dirty="0">
                <a:solidFill>
                  <a:srgbClr val="000000"/>
                </a:solidFill>
                <a:latin typeface="微软雅黑" pitchFamily="34" charset="0"/>
                <a:ea typeface="微软雅黑" pitchFamily="34" charset="-122"/>
                <a:cs typeface="微软雅黑" pitchFamily="34" charset="-120"/>
              </a:rPr>
              <a:t>（如劳动力或资金投入不足），通过优化管理提高效益，</a:t>
            </a:r>
            <a:r>
              <a:rPr lang="en-US" altLang="zh-CN" sz="2000" b="0" i="0">
                <a:solidFill>
                  <a:srgbClr val="000000"/>
                </a:solidFill>
                <a:latin typeface="微软雅黑" pitchFamily="34" charset="0"/>
                <a:ea typeface="微软雅黑" pitchFamily="34" charset="-122"/>
                <a:cs typeface="微软雅黑" pitchFamily="34" charset="-120"/>
              </a:rPr>
              <a:t>无法解决耕地被占用问题，</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错误；退果还耕主要应对经济边际化，D错误。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2.xml><?xml version="1.0" encoding="utf-8"?>
<p:sld xmlns:a="http://schemas.openxmlformats.org/drawingml/2006/main" xmlns:r="http://schemas.openxmlformats.org/officeDocument/2006/relationships" xmlns:p="http://schemas.openxmlformats.org/presentationml/2006/main">
  <p:cSld name="Slide 83&amp;si=83">
    <p:spTree>
      <p:nvGrpSpPr>
        <p:cNvPr id="1" name=""/>
        <p:cNvGrpSpPr/>
        <p:nvPr/>
      </p:nvGrpSpPr>
      <p:grpSpPr>
        <a:xfrm>
          <a:off x="0" y="0"/>
          <a:ext cx="0" cy="0"/>
          <a:chOff x="0" y="0"/>
          <a:chExt cx="0" cy="0"/>
        </a:xfrm>
      </p:grpSpPr>
      <p:sp>
        <p:nvSpPr>
          <p:cNvPr id="2" name="QO_5_BD.115_1#91c86aebd?pid=ed1dacfb9&amp;color=0,0,0&amp;vtp=1&amp;bt=1&amp;bbb=1&amp;hb=1"/>
          <p:cNvSpPr/>
          <p:nvPr/>
        </p:nvSpPr>
        <p:spPr>
          <a:xfrm>
            <a:off x="722376" y="972000"/>
            <a:ext cx="10753344" cy="17702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dirty="0">
                <a:solidFill>
                  <a:srgbClr val="000000"/>
                </a:solidFill>
                <a:latin typeface="仿宋" pitchFamily="34" charset="0"/>
                <a:ea typeface="仿宋" pitchFamily="34" charset="-122"/>
                <a:cs typeface="仿宋" pitchFamily="34" charset="-120"/>
              </a:rPr>
              <a:t>[江苏泰州中学2024高二期中]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阅读图文资料，完成下列要求。（18分）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我国针对国情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确立了以我为主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立足国内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确保产能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适度进口</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科技支撑的国家粮食安</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全战略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集中国内的资源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重点保障口粮安全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适度进口粮食作为补充手段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楷体" pitchFamily="34" charset="-122"/>
                <a:cs typeface="微软雅黑" pitchFamily="34" charset="-120"/>
              </a:rPr>
              <a:t>示意我国大豆</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产量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进口量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消费量和自给率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楷体" pitchFamily="34" charset="-122"/>
                <a:cs typeface="微软雅黑" pitchFamily="34" charset="-120"/>
              </a:rPr>
              <a:t>为我国大量进口大豆的原因</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pic>
        <p:nvPicPr>
          <p:cNvPr id="3" name="QO_5_BD.115_3#91c86aebd?iti=5&amp;htil=1&amp;pid=ed1dacfb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463040" y="2878778"/>
            <a:ext cx="3886200" cy="167335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5_BD.115_4#91c86aebd?iti=6&amp;htil=1&amp;pid=ed1dacfb9&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6729984" y="2942786"/>
            <a:ext cx="4114800" cy="16093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5_BD.115_5#91c86aebd?iti=5&amp;htil=1&amp;pid=ed1dacfb9&amp;color=0,0,0&amp;vtp=1"/>
          <p:cNvSpPr/>
          <p:nvPr/>
        </p:nvSpPr>
        <p:spPr>
          <a:xfrm>
            <a:off x="3307715" y="4679130"/>
            <a:ext cx="196850"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微软雅黑" pitchFamily="34" charset="0"/>
                <a:ea typeface="微软雅黑" pitchFamily="34" charset="-122"/>
                <a:cs typeface="微软雅黑" pitchFamily="34" charset="-120"/>
              </a:rPr>
              <a:t>a</a:t>
            </a:r>
            <a:endParaRPr lang="en-US" altLang="zh-CN" sz="2000" dirty="0"/>
          </a:p>
        </p:txBody>
      </p:sp>
      <p:sp>
        <p:nvSpPr>
          <p:cNvPr id="6" name="QO_5_BD.115_6#91c86aebd?iti=6&amp;htil=1&amp;pid=ed1dacfb9&amp;color=0,0,0&amp;vtp=1"/>
          <p:cNvSpPr/>
          <p:nvPr/>
        </p:nvSpPr>
        <p:spPr>
          <a:xfrm>
            <a:off x="8677846" y="4679130"/>
            <a:ext cx="219075"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微软雅黑" pitchFamily="34" charset="0"/>
                <a:ea typeface="微软雅黑" pitchFamily="34" charset="-122"/>
                <a:cs typeface="微软雅黑" pitchFamily="34" charset="-120"/>
              </a:rPr>
              <a:t>b</a:t>
            </a:r>
            <a:endParaRPr lang="en-US" altLang="zh-CN" sz="2000" dirty="0"/>
          </a:p>
        </p:txBody>
      </p:sp>
    </p:spTree>
  </p:cSld>
  <p:clrMapOvr>
    <a:masterClrMapping/>
  </p:clrMapOvr>
  <p:transition>
    <p:fade/>
  </p:transition>
</p:sld>
</file>

<file path=ppt/slides/slide83.xml><?xml version="1.0" encoding="utf-8"?>
<p:sld xmlns:a="http://schemas.openxmlformats.org/drawingml/2006/main" xmlns:r="http://schemas.openxmlformats.org/officeDocument/2006/relationships" xmlns:p="http://schemas.openxmlformats.org/presentationml/2006/main">
  <p:cSld name="Slide 84&amp;si=84">
    <p:spTree>
      <p:nvGrpSpPr>
        <p:cNvPr id="1" name=""/>
        <p:cNvGrpSpPr/>
        <p:nvPr/>
      </p:nvGrpSpPr>
      <p:grpSpPr>
        <a:xfrm>
          <a:off x="0" y="0"/>
          <a:ext cx="0" cy="0"/>
          <a:chOff x="0" y="0"/>
          <a:chExt cx="0" cy="0"/>
        </a:xfrm>
      </p:grpSpPr>
      <p:sp>
        <p:nvSpPr>
          <p:cNvPr id="2" name="QO_6_BD.116_1#57bef4bce?pid=91c86aebd&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（1）图a可以反映我国大豆对外依存度的变化，请简述其变化特征。（6分）</a:t>
            </a:r>
            <a:endParaRPr lang="en-US" altLang="zh-CN" sz="2000" dirty="0"/>
          </a:p>
        </p:txBody>
      </p:sp>
      <p:sp>
        <p:nvSpPr>
          <p:cNvPr id="3" name="QO_6_AN.117_1#57bef4bce?vop=1&amp;pid=91c86aebd&amp;color=0,0,0&amp;vtp=1&amp;bbb=1&amp;hb=1"/>
          <p:cNvSpPr/>
          <p:nvPr/>
        </p:nvSpPr>
        <p:spPr>
          <a:xfrm>
            <a:off x="722376" y="1435169"/>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我国1996年前进口量趋近于零，可以基本实现自给；1996年后自给率总体快速下降</a:t>
            </a:r>
            <a:r>
              <a:rPr lang="en-US" altLang="zh-CN" sz="2000" b="1" i="0">
                <a:solidFill>
                  <a:srgbClr val="00B050"/>
                </a:solidFill>
                <a:latin typeface="微软雅黑" pitchFamily="34" charset="0"/>
                <a:ea typeface="微软雅黑" pitchFamily="34" charset="-122"/>
                <a:cs typeface="微软雅黑" pitchFamily="34" charset="-120"/>
              </a:rPr>
              <a:t>，进</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口量总体快速增加</a:t>
            </a:r>
            <a:r>
              <a:rPr lang="en-US" altLang="zh-CN" sz="2000" b="1" i="0" dirty="0">
                <a:solidFill>
                  <a:srgbClr val="00B050"/>
                </a:solidFill>
                <a:latin typeface="微软雅黑" pitchFamily="34" charset="0"/>
                <a:ea typeface="微软雅黑" pitchFamily="34" charset="-122"/>
                <a:cs typeface="微软雅黑" pitchFamily="34" charset="-120"/>
              </a:rPr>
              <a:t>；2012年后进口量持续增加，对外依存度达到较高水平。（6分）</a:t>
            </a:r>
            <a:endParaRPr lang="en-US" altLang="zh-CN" sz="2000" dirty="0"/>
          </a:p>
        </p:txBody>
      </p:sp>
      <p:sp>
        <p:nvSpPr>
          <p:cNvPr id="4" name="QO_6_AS.118_1#57bef4bce?vop=1&amp;pid=91c86aebd&amp;color=0,0,0&amp;vtp=1&amp;bbb=1&amp;hb=1"/>
          <p:cNvSpPr/>
          <p:nvPr/>
        </p:nvSpPr>
        <p:spPr>
          <a:xfrm>
            <a:off x="722376" y="2385764"/>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本题考查读图分析能力。由图可知，1996年前大豆进口量趋近于零，</a:t>
            </a:r>
            <a:r>
              <a:rPr lang="en-US" altLang="zh-CN" sz="2000" b="0" i="0">
                <a:solidFill>
                  <a:srgbClr val="000000"/>
                </a:solidFill>
                <a:latin typeface="微软雅黑" pitchFamily="34" charset="0"/>
                <a:ea typeface="微软雅黑" pitchFamily="34" charset="-122"/>
                <a:cs typeface="微软雅黑" pitchFamily="34" charset="-120"/>
              </a:rPr>
              <a:t>因此对外依存度低，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可以基本实现自给</a:t>
            </a:r>
            <a:r>
              <a:rPr lang="en-US" altLang="zh-CN" sz="2000" b="0" i="0" dirty="0">
                <a:solidFill>
                  <a:srgbClr val="000000"/>
                </a:solidFill>
                <a:latin typeface="微软雅黑" pitchFamily="34" charset="0"/>
                <a:ea typeface="微软雅黑" pitchFamily="34" charset="-122"/>
                <a:cs typeface="微软雅黑" pitchFamily="34" charset="-120"/>
              </a:rPr>
              <a:t>。1996年后我国大豆自给率总体快速下降，</a:t>
            </a:r>
            <a:r>
              <a:rPr lang="en-US" altLang="zh-CN" sz="2000" b="0" i="0">
                <a:solidFill>
                  <a:srgbClr val="000000"/>
                </a:solidFill>
                <a:latin typeface="微软雅黑" pitchFamily="34" charset="0"/>
                <a:ea typeface="微软雅黑" pitchFamily="34" charset="-122"/>
                <a:cs typeface="微软雅黑" pitchFamily="34" charset="-120"/>
              </a:rPr>
              <a:t>大豆的进口量上升速度总体较快，</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因此对外依存度提高</a:t>
            </a:r>
            <a:r>
              <a:rPr lang="en-US" altLang="zh-CN" sz="2000" b="0" i="0" dirty="0">
                <a:solidFill>
                  <a:srgbClr val="000000"/>
                </a:solidFill>
                <a:latin typeface="微软雅黑" pitchFamily="34" charset="0"/>
                <a:ea typeface="微软雅黑" pitchFamily="34" charset="-122"/>
                <a:cs typeface="微软雅黑" pitchFamily="34" charset="-120"/>
              </a:rPr>
              <a:t>；2012年后进口量持续增加，对外依存度达到较高水平。</a:t>
            </a:r>
            <a:r>
              <a:rPr lang="en-US" altLang="zh-CN" sz="2000" b="1" i="0" dirty="0">
                <a:solidFill>
                  <a:srgbClr val="000000"/>
                </a:solidFill>
                <a:latin typeface="微软雅黑" pitchFamily="34" charset="0"/>
                <a:ea typeface="微软雅黑" pitchFamily="34" charset="-122"/>
                <a:cs typeface="微软雅黑" pitchFamily="34" charset="-120"/>
              </a:rPr>
              <a:t>【特征分析类】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84.xml><?xml version="1.0" encoding="utf-8"?>
<p:sld xmlns:a="http://schemas.openxmlformats.org/drawingml/2006/main" xmlns:r="http://schemas.openxmlformats.org/officeDocument/2006/relationships" xmlns:p="http://schemas.openxmlformats.org/presentationml/2006/main">
  <p:cSld name="Slide 85&amp;si=85">
    <p:spTree>
      <p:nvGrpSpPr>
        <p:cNvPr id="1" name=""/>
        <p:cNvGrpSpPr/>
        <p:nvPr/>
      </p:nvGrpSpPr>
      <p:grpSpPr>
        <a:xfrm>
          <a:off x="0" y="0"/>
          <a:ext cx="0" cy="0"/>
          <a:chOff x="0" y="0"/>
          <a:chExt cx="0" cy="0"/>
        </a:xfrm>
      </p:grpSpPr>
      <p:sp>
        <p:nvSpPr>
          <p:cNvPr id="2" name="QO_6_BD.119_1#ab2c8b471?pid=91c86aebd&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（2）简要分析近年来我国大量进口大豆的原因。（6分）</a:t>
            </a:r>
            <a:endParaRPr lang="en-US" altLang="zh-CN" sz="2000" dirty="0"/>
          </a:p>
        </p:txBody>
      </p:sp>
      <p:sp>
        <p:nvSpPr>
          <p:cNvPr id="3" name="QO_6_AN.120_1#ab2c8b471?vop=1&amp;pid=91c86aebd&amp;color=0,0,0&amp;vtp=1&amp;bbb=1&amp;hb=1"/>
          <p:cNvSpPr/>
          <p:nvPr/>
        </p:nvSpPr>
        <p:spPr>
          <a:xfrm>
            <a:off x="722376" y="1435169"/>
            <a:ext cx="10753344" cy="13134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由于人们生活水平提高，肉蛋奶等消费量增加，饲料（豆粕）需求量增大；</a:t>
            </a:r>
            <a:r>
              <a:rPr lang="en-US" altLang="zh-CN" sz="2000" b="1" i="0">
                <a:solidFill>
                  <a:srgbClr val="00B050"/>
                </a:solidFill>
                <a:latin typeface="微软雅黑" pitchFamily="34" charset="0"/>
                <a:ea typeface="微软雅黑" pitchFamily="34" charset="-122"/>
                <a:cs typeface="微软雅黑" pitchFamily="34" charset="-120"/>
              </a:rPr>
              <a:t>我国耕地有限，</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用于种植大豆的土地有限</a:t>
            </a:r>
            <a:r>
              <a:rPr lang="en-US" altLang="zh-CN" sz="2000" b="1" i="0" dirty="0">
                <a:solidFill>
                  <a:srgbClr val="00B050"/>
                </a:solidFill>
                <a:latin typeface="微软雅黑" pitchFamily="34" charset="0"/>
                <a:ea typeface="微软雅黑" pitchFamily="34" charset="-122"/>
                <a:cs typeface="微软雅黑" pitchFamily="34" charset="-120"/>
              </a:rPr>
              <a:t>（播种面积较小）；同时大豆单产低，生产成本较高，</a:t>
            </a:r>
            <a:r>
              <a:rPr lang="en-US" altLang="zh-CN" sz="2000" b="1" i="0">
                <a:solidFill>
                  <a:srgbClr val="00B050"/>
                </a:solidFill>
                <a:latin typeface="微软雅黑" pitchFamily="34" charset="0"/>
                <a:ea typeface="微软雅黑" pitchFamily="34" charset="-122"/>
                <a:cs typeface="微软雅黑" pitchFamily="34" charset="-120"/>
              </a:rPr>
              <a:t>农民种植意愿低。</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6分）故大豆需求量大于生产量，所以需要进口以补不足。</a:t>
            </a:r>
            <a:endParaRPr lang="en-US" altLang="zh-CN" sz="2000" dirty="0"/>
          </a:p>
        </p:txBody>
      </p:sp>
      <p:sp>
        <p:nvSpPr>
          <p:cNvPr id="4" name="QO_6_AS.121_1#ab2c8b471?vop=1&amp;pid=91c86aebd&amp;color=0,0,0&amp;vtp=1&amp;bbb=1&amp;hb=1"/>
          <p:cNvSpPr/>
          <p:nvPr/>
        </p:nvSpPr>
        <p:spPr>
          <a:xfrm>
            <a:off x="722376" y="2842964"/>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本题考查我国粮食安全现状。随着我国居民生活水平提高，居民食物消费从“吃得饱</a:t>
            </a:r>
            <a:r>
              <a:rPr lang="en-US" altLang="zh-CN" sz="2000" b="0" i="0">
                <a:solidFill>
                  <a:srgbClr val="000000"/>
                </a:solidFill>
                <a:latin typeface="微软雅黑" pitchFamily="34" charset="0"/>
                <a:ea typeface="微软雅黑" pitchFamily="34" charset="-122"/>
                <a:cs typeface="微软雅黑" pitchFamily="34" charset="-120"/>
              </a:rPr>
              <a:t>”向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吃得好”“吃得营养健康”转型，</a:t>
            </a:r>
            <a:r>
              <a:rPr lang="en-US" altLang="zh-CN" sz="2000" b="0" i="0">
                <a:solidFill>
                  <a:srgbClr val="000000"/>
                </a:solidFill>
                <a:latin typeface="微软雅黑" pitchFamily="34" charset="0"/>
                <a:ea typeface="微软雅黑" pitchFamily="34" charset="-122"/>
                <a:cs typeface="微软雅黑" pitchFamily="34" charset="-120"/>
              </a:rPr>
              <a:t>对蛋白质的需求从过去的以谷物为主转向以动物源食品为主，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而豆粕是优质饲料</a:t>
            </a:r>
            <a:r>
              <a:rPr lang="en-US" altLang="zh-CN" sz="2000" b="0" i="0" dirty="0">
                <a:solidFill>
                  <a:srgbClr val="000000"/>
                </a:solidFill>
                <a:latin typeface="微软雅黑" pitchFamily="34" charset="0"/>
                <a:ea typeface="微软雅黑" pitchFamily="34" charset="-122"/>
                <a:cs typeface="微软雅黑" pitchFamily="34" charset="-120"/>
              </a:rPr>
              <a:t>，随着养殖业规模不断扩大，大豆需求量快速增长；大豆单产低，</a:t>
            </a:r>
            <a:r>
              <a:rPr lang="en-US" altLang="zh-CN" sz="2000" b="0" i="0">
                <a:solidFill>
                  <a:srgbClr val="000000"/>
                </a:solidFill>
                <a:latin typeface="微软雅黑" pitchFamily="34" charset="0"/>
                <a:ea typeface="微软雅黑" pitchFamily="34" charset="-122"/>
                <a:cs typeface="微软雅黑" pitchFamily="34" charset="-120"/>
              </a:rPr>
              <a:t>无价格优势，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使得农户缺乏种植大豆的动力</a:t>
            </a:r>
            <a:r>
              <a:rPr lang="en-US" altLang="zh-CN" sz="2000" b="0" i="0" dirty="0">
                <a:solidFill>
                  <a:srgbClr val="000000"/>
                </a:solidFill>
                <a:latin typeface="微软雅黑" pitchFamily="34" charset="0"/>
                <a:ea typeface="微软雅黑" pitchFamily="34" charset="-122"/>
                <a:cs typeface="微软雅黑" pitchFamily="34" charset="-120"/>
              </a:rPr>
              <a:t>；我国农业资源禀赋有限，在“确保谷物基本自给、</a:t>
            </a:r>
            <a:r>
              <a:rPr lang="en-US" altLang="zh-CN" sz="2000" b="0" i="0">
                <a:solidFill>
                  <a:srgbClr val="000000"/>
                </a:solidFill>
                <a:latin typeface="微软雅黑" pitchFamily="34" charset="0"/>
                <a:ea typeface="微软雅黑" pitchFamily="34" charset="-122"/>
                <a:cs typeface="微软雅黑" pitchFamily="34" charset="-120"/>
              </a:rPr>
              <a:t>口粮绝对安全”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的情况下</a:t>
            </a:r>
            <a:r>
              <a:rPr lang="en-US" altLang="zh-CN" sz="2000" b="0" i="0" dirty="0">
                <a:solidFill>
                  <a:srgbClr val="000000"/>
                </a:solidFill>
                <a:latin typeface="微软雅黑" pitchFamily="34" charset="0"/>
                <a:ea typeface="微软雅黑" pitchFamily="34" charset="-122"/>
                <a:cs typeface="微软雅黑" pitchFamily="34" charset="-120"/>
              </a:rPr>
              <a:t>，耕地主要种植小麦、水稻等，确保口粮的安全，可用于种植大豆的土地面积有限</a:t>
            </a:r>
            <a:r>
              <a:rPr lang="en-US" altLang="zh-CN" sz="2000" b="0" i="0">
                <a:solidFill>
                  <a:srgbClr val="000000"/>
                </a:solidFill>
                <a:latin typeface="微软雅黑" pitchFamily="34" charset="0"/>
                <a:ea typeface="微软雅黑" pitchFamily="34" charset="-122"/>
                <a:cs typeface="微软雅黑" pitchFamily="34" charset="-120"/>
              </a:rPr>
              <a:t>。因</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此国内大豆的需求量远大于生产量</a:t>
            </a:r>
            <a:r>
              <a:rPr lang="en-US" altLang="zh-CN" sz="2000" b="0" i="0" dirty="0">
                <a:solidFill>
                  <a:srgbClr val="000000"/>
                </a:solidFill>
                <a:latin typeface="微软雅黑" pitchFamily="34" charset="0"/>
                <a:ea typeface="微软雅黑" pitchFamily="34" charset="-122"/>
                <a:cs typeface="微软雅黑" pitchFamily="34" charset="-120"/>
              </a:rPr>
              <a:t>，需要大量进口大豆。</a:t>
            </a:r>
            <a:r>
              <a:rPr lang="en-US" altLang="zh-CN" sz="2000" b="1" i="0" dirty="0">
                <a:solidFill>
                  <a:srgbClr val="000000"/>
                </a:solidFill>
                <a:latin typeface="微软雅黑" pitchFamily="34" charset="0"/>
                <a:ea typeface="微软雅黑" pitchFamily="34" charset="-122"/>
                <a:cs typeface="微软雅黑" pitchFamily="34" charset="-120"/>
              </a:rPr>
              <a:t>【原因类】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500"/>
                                        <p:tgtEl>
                                          <p:spTgt spid="4">
                                            <p:txEl>
                                              <p:pRg st="3" end="3"/>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4" end="4"/>
                                            </p:txEl>
                                          </p:spTgt>
                                        </p:tgtEl>
                                        <p:attrNameLst>
                                          <p:attrName>style.visibility</p:attrName>
                                        </p:attrNameLst>
                                      </p:cBhvr>
                                      <p:to>
                                        <p:strVal val="visible"/>
                                      </p:to>
                                    </p:set>
                                    <p:animEffect transition="in" filter="fade">
                                      <p:cBhvr>
                                        <p:cTn id="36" dur="500"/>
                                        <p:tgtEl>
                                          <p:spTgt spid="4">
                                            <p:txEl>
                                              <p:pRg st="4" end="4"/>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5" end="5"/>
                                            </p:txEl>
                                          </p:spTgt>
                                        </p:tgtEl>
                                        <p:attrNameLst>
                                          <p:attrName>style.visibility</p:attrName>
                                        </p:attrNameLst>
                                      </p:cBhvr>
                                      <p:to>
                                        <p:strVal val="visible"/>
                                      </p:to>
                                    </p:set>
                                    <p:animEffect transition="in" filter="fade">
                                      <p:cBhvr>
                                        <p:cTn id="39"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85.xml><?xml version="1.0" encoding="utf-8"?>
<p:sld xmlns:a="http://schemas.openxmlformats.org/drawingml/2006/main" xmlns:r="http://schemas.openxmlformats.org/officeDocument/2006/relationships" xmlns:p="http://schemas.openxmlformats.org/presentationml/2006/main">
  <p:cSld name="Slide 86&amp;si=86">
    <p:spTree>
      <p:nvGrpSpPr>
        <p:cNvPr id="1" name=""/>
        <p:cNvGrpSpPr/>
        <p:nvPr/>
      </p:nvGrpSpPr>
      <p:grpSpPr>
        <a:xfrm>
          <a:off x="0" y="0"/>
          <a:ext cx="0" cy="0"/>
          <a:chOff x="0" y="0"/>
          <a:chExt cx="0" cy="0"/>
        </a:xfrm>
      </p:grpSpPr>
      <p:sp>
        <p:nvSpPr>
          <p:cNvPr id="2" name="QO_6_BD.122_1#1bd78242e?pid=91c86aebd&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（3）适度进口大豆可以给我国带来哪些好处?（6分）</a:t>
            </a:r>
            <a:endParaRPr lang="en-US" altLang="zh-CN" sz="2000" dirty="0"/>
          </a:p>
        </p:txBody>
      </p:sp>
      <p:sp>
        <p:nvSpPr>
          <p:cNvPr id="3" name="QO_6_AN.123_1#1bd78242e?vop=1&amp;pid=91c86aebd&amp;color=0,0,0&amp;vtp=1&amp;bbb=1&amp;hb=1"/>
          <p:cNvSpPr/>
          <p:nvPr/>
        </p:nvSpPr>
        <p:spPr>
          <a:xfrm>
            <a:off x="722376" y="1435169"/>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增加国内大豆供应（丰富农产品市场）；</a:t>
            </a:r>
            <a:r>
              <a:rPr lang="en-US" altLang="zh-CN" sz="2000" b="1" i="0">
                <a:solidFill>
                  <a:srgbClr val="00B050"/>
                </a:solidFill>
                <a:latin typeface="微软雅黑" pitchFamily="34" charset="0"/>
                <a:ea typeface="微软雅黑" pitchFamily="34" charset="-122"/>
                <a:cs typeface="微软雅黑" pitchFamily="34" charset="-120"/>
              </a:rPr>
              <a:t>缓解因耕地不足而导致的农作物种植争地矛盾；</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有利于优化作物种植结构</a:t>
            </a:r>
            <a:r>
              <a:rPr lang="en-US" altLang="zh-CN" sz="2000" b="1" i="0" dirty="0">
                <a:solidFill>
                  <a:srgbClr val="00B050"/>
                </a:solidFill>
                <a:latin typeface="微软雅黑" pitchFamily="34" charset="0"/>
                <a:ea typeface="微软雅黑" pitchFamily="34" charset="-122"/>
                <a:cs typeface="微软雅黑" pitchFamily="34" charset="-120"/>
              </a:rPr>
              <a:t>；提高保障国内粮食安全的能力。（任答三点得6分）</a:t>
            </a:r>
            <a:endParaRPr lang="en-US" altLang="zh-CN" sz="2000" dirty="0"/>
          </a:p>
        </p:txBody>
      </p:sp>
      <p:sp>
        <p:nvSpPr>
          <p:cNvPr id="4" name="QO_6_AS.124_1#1bd78242e?vop=1&amp;pid=91c86aebd&amp;color=0,0,0&amp;vtp=1&amp;bbb=1&amp;hb=1"/>
          <p:cNvSpPr/>
          <p:nvPr/>
        </p:nvSpPr>
        <p:spPr>
          <a:xfrm>
            <a:off x="722376" y="2385764"/>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本题考查实现粮食安全的途径。适度进口大豆，可以增加我国大豆供给</a:t>
            </a:r>
            <a:r>
              <a:rPr lang="en-US" altLang="zh-CN" sz="2000" b="0" i="0">
                <a:solidFill>
                  <a:srgbClr val="000000"/>
                </a:solidFill>
                <a:latin typeface="微软雅黑" pitchFamily="34" charset="0"/>
                <a:ea typeface="微软雅黑" pitchFamily="34" charset="-122"/>
                <a:cs typeface="微软雅黑" pitchFamily="34" charset="-120"/>
              </a:rPr>
              <a:t>，有利于丰富农产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品市场</a:t>
            </a:r>
            <a:r>
              <a:rPr lang="en-US" altLang="zh-CN" sz="2000" b="0" i="0" dirty="0">
                <a:solidFill>
                  <a:srgbClr val="000000"/>
                </a:solidFill>
                <a:latin typeface="微软雅黑" pitchFamily="34" charset="0"/>
                <a:ea typeface="微软雅黑" pitchFamily="34" charset="-122"/>
                <a:cs typeface="微软雅黑" pitchFamily="34" charset="-120"/>
              </a:rPr>
              <a:t>，有助于缓解国内的供需矛盾；能够缓解我国耕地面积紧张导致的农作物争地的状况</a:t>
            </a:r>
            <a:r>
              <a:rPr lang="en-US" altLang="zh-CN" sz="2000" b="0" i="0">
                <a:solidFill>
                  <a:srgbClr val="000000"/>
                </a:solidFill>
                <a:latin typeface="微软雅黑" pitchFamily="34" charset="0"/>
                <a:ea typeface="微软雅黑" pitchFamily="34" charset="-122"/>
                <a:cs typeface="微软雅黑" pitchFamily="34" charset="-120"/>
              </a:rPr>
              <a:t>；能</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够调整优化我国的农业种植结构</a:t>
            </a:r>
            <a:r>
              <a:rPr lang="en-US" altLang="zh-CN" sz="2000" b="0" i="0" dirty="0">
                <a:solidFill>
                  <a:srgbClr val="000000"/>
                </a:solidFill>
                <a:latin typeface="微软雅黑" pitchFamily="34" charset="0"/>
                <a:ea typeface="微软雅黑" pitchFamily="34" charset="-122"/>
                <a:cs typeface="微软雅黑" pitchFamily="34" charset="-120"/>
              </a:rPr>
              <a:t>；有利于保障我国粮食安全等。</a:t>
            </a:r>
            <a:r>
              <a:rPr lang="en-US" altLang="zh-CN" sz="2000" b="1" i="0" dirty="0">
                <a:solidFill>
                  <a:srgbClr val="000000"/>
                </a:solidFill>
                <a:latin typeface="微软雅黑" pitchFamily="34" charset="0"/>
                <a:ea typeface="微软雅黑" pitchFamily="34" charset="-122"/>
                <a:cs typeface="微软雅黑" pitchFamily="34" charset="-120"/>
              </a:rPr>
              <a:t>【影响意义类】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86.xml><?xml version="1.0" encoding="utf-8"?>
<p:sld xmlns:a="http://schemas.openxmlformats.org/drawingml/2006/main" xmlns:r="http://schemas.openxmlformats.org/officeDocument/2006/relationships" xmlns:p="http://schemas.openxmlformats.org/presentationml/2006/main">
  <p:cSld name="Slide 87&amp;si=87">
    <p:spTree>
      <p:nvGrpSpPr>
        <p:cNvPr id="1" name=""/>
        <p:cNvGrpSpPr/>
        <p:nvPr/>
      </p:nvGrpSpPr>
      <p:grpSpPr>
        <a:xfrm>
          <a:off x="0" y="0"/>
          <a:ext cx="0" cy="0"/>
          <a:chOff x="0" y="0"/>
          <a:chExt cx="0" cy="0"/>
        </a:xfrm>
      </p:grpSpPr>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7_AS.11_1#5a814406c?vop=1&amp;pid=538e05456&amp;color=0,0,0&amp;mp=1&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本题考查我国耕地资源的分布。据图可知，甲地的水田占比最大，</a:t>
            </a:r>
            <a:r>
              <a:rPr lang="en-US" altLang="zh-CN" sz="2000" b="0" i="0">
                <a:solidFill>
                  <a:srgbClr val="000000"/>
                </a:solidFill>
                <a:latin typeface="微软雅黑" pitchFamily="34" charset="0"/>
                <a:ea typeface="微软雅黑" pitchFamily="34" charset="-122"/>
                <a:cs typeface="微软雅黑" pitchFamily="34" charset="-120"/>
              </a:rPr>
              <a:t>且菜地比重略大于北京，</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说明甲地城镇化水平高</a:t>
            </a:r>
            <a:r>
              <a:rPr lang="en-US" altLang="zh-CN" sz="2000" b="0" i="0" dirty="0">
                <a:solidFill>
                  <a:srgbClr val="000000"/>
                </a:solidFill>
                <a:latin typeface="微软雅黑" pitchFamily="34" charset="0"/>
                <a:ea typeface="微软雅黑" pitchFamily="34" charset="-122"/>
                <a:cs typeface="微软雅黑" pitchFamily="34" charset="-120"/>
              </a:rPr>
              <a:t>，对蔬菜的需求量大；无旱地和望天田，说明该地区降水丰富</a:t>
            </a:r>
            <a:r>
              <a:rPr lang="en-US" altLang="zh-CN" sz="2000" b="0" i="0">
                <a:solidFill>
                  <a:srgbClr val="000000"/>
                </a:solidFill>
                <a:latin typeface="微软雅黑" pitchFamily="34" charset="0"/>
                <a:ea typeface="微软雅黑" pitchFamily="34" charset="-122"/>
                <a:cs typeface="微软雅黑" pitchFamily="34" charset="-120"/>
              </a:rPr>
              <a:t>，应该位于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我国的南方地区</a:t>
            </a:r>
            <a:r>
              <a:rPr lang="en-US" altLang="zh-CN" sz="2000" b="0" i="0" dirty="0">
                <a:solidFill>
                  <a:srgbClr val="000000"/>
                </a:solidFill>
                <a:latin typeface="微软雅黑" pitchFamily="34" charset="0"/>
                <a:ea typeface="微软雅黑" pitchFamily="34" charset="-122"/>
                <a:cs typeface="微软雅黑" pitchFamily="34" charset="-120"/>
              </a:rPr>
              <a:t>，结合选项中的地区可推知，最有可能是浙江，D正确；吉林、河南</a:t>
            </a:r>
            <a:r>
              <a:rPr lang="en-US" altLang="zh-CN" sz="2000" b="0" i="0">
                <a:solidFill>
                  <a:srgbClr val="000000"/>
                </a:solidFill>
                <a:latin typeface="微软雅黑" pitchFamily="34" charset="0"/>
                <a:ea typeface="微软雅黑" pitchFamily="34" charset="-122"/>
                <a:cs typeface="微软雅黑" pitchFamily="34" charset="-120"/>
              </a:rPr>
              <a:t>、河北均位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于北方地区</a:t>
            </a:r>
            <a:r>
              <a:rPr lang="en-US" altLang="zh-CN" sz="2000" b="0" i="0" dirty="0">
                <a:solidFill>
                  <a:srgbClr val="000000"/>
                </a:solidFill>
                <a:latin typeface="微软雅黑" pitchFamily="34" charset="0"/>
                <a:ea typeface="微软雅黑" pitchFamily="34" charset="-122"/>
                <a:cs typeface="微软雅黑" pitchFamily="34" charset="-120"/>
              </a:rPr>
              <a:t>，多旱地，A、B、C错误。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16</TotalTime>
  <Words>3322</Words>
  <Application>Microsoft Office PowerPoint</Application>
  <PresentationFormat>宽屏</PresentationFormat>
  <Paragraphs>498</Paragraphs>
  <Slides>86</Slides>
  <Notes>84</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86</vt:i4>
      </vt:variant>
    </vt:vector>
  </HeadingPairs>
  <TitlesOfParts>
    <vt:vector size="94" baseType="lpstr">
      <vt:lpstr>仿宋</vt:lpstr>
      <vt:lpstr>汉仪舒圆黑简体</vt:lpstr>
      <vt:lpstr>SimHei</vt:lpstr>
      <vt:lpstr>SimSun</vt:lpstr>
      <vt:lpstr>微软雅黑</vt:lpstr>
      <vt:lpstr>Arial</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anlyzong</cp:lastModifiedBy>
  <cp:revision>3</cp:revision>
  <dcterms:created xsi:type="dcterms:W3CDTF">2025-10-22T06:54:45Z</dcterms:created>
  <dcterms:modified xsi:type="dcterms:W3CDTF">2025-10-22T07:25:03Z</dcterms:modified>
  <cp:category/>
  <cp:contentStatus/>
</cp:coreProperties>
</file>